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64" r:id="rId2"/>
    <p:sldId id="266" r:id="rId3"/>
    <p:sldId id="275" r:id="rId4"/>
    <p:sldId id="276" r:id="rId5"/>
    <p:sldId id="269" r:id="rId6"/>
    <p:sldId id="274" r:id="rId7"/>
    <p:sldId id="286" r:id="rId8"/>
    <p:sldId id="277" r:id="rId9"/>
    <p:sldId id="284" r:id="rId10"/>
    <p:sldId id="268" r:id="rId11"/>
    <p:sldId id="291" r:id="rId12"/>
    <p:sldId id="298" r:id="rId13"/>
    <p:sldId id="299" r:id="rId14"/>
    <p:sldId id="303" r:id="rId15"/>
    <p:sldId id="290" r:id="rId16"/>
    <p:sldId id="296" r:id="rId17"/>
    <p:sldId id="293" r:id="rId18"/>
    <p:sldId id="308" r:id="rId19"/>
    <p:sldId id="297" r:id="rId20"/>
    <p:sldId id="300" r:id="rId21"/>
    <p:sldId id="301" r:id="rId22"/>
    <p:sldId id="302" r:id="rId23"/>
    <p:sldId id="320" r:id="rId24"/>
    <p:sldId id="307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4" r:id="rId39"/>
    <p:sldId id="325" r:id="rId40"/>
    <p:sldId id="327" r:id="rId41"/>
    <p:sldId id="328" r:id="rId42"/>
    <p:sldId id="329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5B9BD5"/>
    <a:srgbClr val="E7E6E6"/>
    <a:srgbClr val="CFE7F1"/>
    <a:srgbClr val="4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28"/>
    <p:restoredTop sz="93568"/>
  </p:normalViewPr>
  <p:slideViewPr>
    <p:cSldViewPr snapToGrid="0" snapToObjects="1">
      <p:cViewPr>
        <p:scale>
          <a:sx n="106" d="100"/>
          <a:sy n="106" d="100"/>
        </p:scale>
        <p:origin x="6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.png>
</file>

<file path=ppt/media/image10.png>
</file>

<file path=ppt/media/image12.png>
</file>

<file path=ppt/media/image13.jp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FC43-7065-F348-8836-4FD247176936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58827-50F8-FA48-AA76-4283E737E7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66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81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1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16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33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11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56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4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2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85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3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5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2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84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2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98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2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41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3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65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56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2667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47241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35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5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1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34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477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9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7E163-DB95-D24D-8C95-263DECB1FC34}" type="datetimeFigureOut">
              <a:rPr lang="en-US" smtClean="0"/>
              <a:t>10/19/20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jp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203200" y="1042147"/>
            <a:ext cx="4470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 smtClean="0"/>
              <a:t>OS</a:t>
            </a:r>
            <a:endParaRPr lang="en-US" sz="2200" dirty="0"/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6921912" y="1299233"/>
            <a:ext cx="4434360" cy="685800"/>
            <a:chOff x="6890780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51234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7880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0637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3394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6150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8907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845667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41189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29" name="Group 57"/>
          <p:cNvGrpSpPr>
            <a:grpSpLocks/>
          </p:cNvGrpSpPr>
          <p:nvPr/>
        </p:nvGrpSpPr>
        <p:grpSpPr bwMode="auto">
          <a:xfrm>
            <a:off x="6841594" y="2128746"/>
            <a:ext cx="4594996" cy="1380283"/>
            <a:chOff x="5448258" y="1743915"/>
            <a:chExt cx="3446247" cy="1380285"/>
          </a:xfrm>
        </p:grpSpPr>
        <p:sp>
          <p:nvSpPr>
            <p:cNvPr id="30" name="Rounded Rectangle 29"/>
            <p:cNvSpPr/>
            <p:nvPr/>
          </p:nvSpPr>
          <p:spPr bwMode="auto">
            <a:xfrm>
              <a:off x="6819858" y="2286000"/>
              <a:ext cx="876342" cy="8382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Linux</a:t>
              </a: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8012393" y="2286000"/>
              <a:ext cx="882112" cy="8382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Mac</a:t>
              </a:r>
            </a:p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5448258" y="2286000"/>
              <a:ext cx="1027515" cy="8382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 smtClean="0">
                  <a:solidFill>
                    <a:schemeClr val="tx1"/>
                  </a:solidFill>
                  <a:latin typeface="Calibri"/>
                </a:rPr>
                <a:t>Windows</a:t>
              </a:r>
              <a:endParaRPr lang="en-US" sz="2200" dirty="0">
                <a:solidFill>
                  <a:schemeClr val="tx1"/>
                </a:solidFill>
                <a:latin typeface="Calibri"/>
              </a:endParaRP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6497895" y="2526268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7685139" y="2514599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grpSp>
          <p:nvGrpSpPr>
            <p:cNvPr id="35" name="Group 52"/>
            <p:cNvGrpSpPr>
              <a:grpSpLocks/>
            </p:cNvGrpSpPr>
            <p:nvPr/>
          </p:nvGrpSpPr>
          <p:grpSpPr bwMode="auto">
            <a:xfrm>
              <a:off x="5943600" y="1743915"/>
              <a:ext cx="2590800" cy="461666"/>
              <a:chOff x="6019800" y="3115515"/>
              <a:chExt cx="2590800" cy="461666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6019800" y="3368421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23"/>
              <p:cNvSpPr txBox="1">
                <a:spLocks noChangeArrowheads="1"/>
              </p:cNvSpPr>
              <p:nvPr/>
            </p:nvSpPr>
            <p:spPr bwMode="auto">
              <a:xfrm>
                <a:off x="6453791" y="3115515"/>
                <a:ext cx="1665360" cy="4616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defTabSz="609251" eaLnBrk="1" hangingPunct="1"/>
                <a:r>
                  <a:rPr lang="en-US" dirty="0">
                    <a:solidFill>
                      <a:prstClr val="black"/>
                    </a:solidFill>
                    <a:latin typeface="Arial" charset="0"/>
                  </a:rPr>
                  <a:t>Open Interface</a:t>
                </a:r>
              </a:p>
            </p:txBody>
          </p:sp>
        </p:grp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00" y="4536072"/>
            <a:ext cx="1738954" cy="1304216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 bwMode="auto">
          <a:xfrm>
            <a:off x="7615092" y="4118280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dirty="0" smtClean="0">
                <a:solidFill>
                  <a:prstClr val="white"/>
                </a:solidFill>
                <a:latin typeface="+mn-lt"/>
              </a:rPr>
              <a:t>Microprocessors</a:t>
            </a:r>
            <a:endParaRPr lang="en-US" dirty="0">
              <a:solidFill>
                <a:prstClr val="white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3209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4743" y="1946787"/>
            <a:ext cx="7974932" cy="4053967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000" dirty="0" smtClean="0">
                <a:solidFill>
                  <a:schemeClr val="tx1"/>
                </a:solidFill>
              </a:rPr>
              <a:t>White-Box Switch   </a:t>
            </a:r>
          </a:p>
        </p:txBody>
      </p:sp>
      <p:sp>
        <p:nvSpPr>
          <p:cNvPr id="5" name="Rectangle 4"/>
          <p:cNvSpPr/>
          <p:nvPr/>
        </p:nvSpPr>
        <p:spPr>
          <a:xfrm>
            <a:off x="6672269" y="2520796"/>
            <a:ext cx="1685925" cy="1300162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CPU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(Control)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51296" y="2197510"/>
            <a:ext cx="4191007" cy="1931579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sz="2000" dirty="0" smtClean="0">
                <a:solidFill>
                  <a:schemeClr val="tx1"/>
                </a:solidFill>
              </a:rPr>
              <a:t>Network </a:t>
            </a:r>
            <a:r>
              <a:rPr lang="en-US" sz="2000" smtClean="0">
                <a:solidFill>
                  <a:schemeClr val="tx1"/>
                </a:solidFill>
              </a:rPr>
              <a:t>Processing Unit</a:t>
            </a:r>
            <a:endParaRPr lang="en-US" sz="2000" dirty="0" smtClean="0">
              <a:solidFill>
                <a:schemeClr val="tx1"/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5542303" y="3056577"/>
            <a:ext cx="1129966" cy="2286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51296" y="4963523"/>
            <a:ext cx="4191007" cy="82391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48x40G </a:t>
            </a:r>
            <a:r>
              <a:rPr lang="en-US" dirty="0" smtClean="0">
                <a:solidFill>
                  <a:schemeClr val="tx1"/>
                </a:solidFill>
              </a:rPr>
              <a:t>SFP+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(Ports 1~48)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735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84547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8360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307439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27446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Up-Down Arrow 14"/>
          <p:cNvSpPr/>
          <p:nvPr/>
        </p:nvSpPr>
        <p:spPr>
          <a:xfrm>
            <a:off x="3266582" y="4129089"/>
            <a:ext cx="360434" cy="834434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403935" y="5910262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 . .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6968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18239" y="436658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SFI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821652" y="3240888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PCIe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484275" y="3457809"/>
            <a:ext cx="3918353" cy="5664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SRAM (Packet Buffers)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664503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071709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48634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900975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30834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71667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14362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55195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95036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503331" y="2628885"/>
            <a:ext cx="3899297" cy="7643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Forwarding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Pipeline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1664503" y="2707827"/>
            <a:ext cx="3523987" cy="580070"/>
          </a:xfrm>
          <a:prstGeom prst="rightArrow">
            <a:avLst>
              <a:gd name="adj1" fmla="val 50000"/>
              <a:gd name="adj2" fmla="val 34745"/>
            </a:avLst>
          </a:prstGeom>
          <a:solidFill>
            <a:srgbClr val="5B9BD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03675" y="627959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Data Network</a:t>
            </a:r>
            <a:endParaRPr lang="en-US" dirty="0"/>
          </a:p>
        </p:txBody>
      </p:sp>
      <p:cxnSp>
        <p:nvCxnSpPr>
          <p:cNvPr id="31" name="Straight Arrow Connector 30"/>
          <p:cNvCxnSpPr>
            <a:stCxn id="34" idx="2"/>
            <a:endCxn id="14" idx="1"/>
          </p:cNvCxnSpPr>
          <p:nvPr/>
        </p:nvCxnSpPr>
        <p:spPr>
          <a:xfrm>
            <a:off x="6104505" y="1701920"/>
            <a:ext cx="2781" cy="141180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51336" y="1332588"/>
            <a:ext cx="23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Management Network</a:t>
            </a:r>
            <a:endParaRPr lang="en-US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85695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65217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516218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740056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618839" y="36058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3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2228527" y="2539679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120389" y="2539679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156435" y="2539679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192481" y="2539679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</p:grpSp>
      <p:grpSp>
        <p:nvGrpSpPr>
          <p:cNvPr id="199" name="Group 198"/>
          <p:cNvGrpSpPr/>
          <p:nvPr/>
        </p:nvGrpSpPr>
        <p:grpSpPr>
          <a:xfrm>
            <a:off x="581895" y="2539679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2" name="Group 301"/>
          <p:cNvGrpSpPr/>
          <p:nvPr/>
        </p:nvGrpSpPr>
        <p:grpSpPr>
          <a:xfrm>
            <a:off x="10084343" y="2539679"/>
            <a:ext cx="1231257" cy="2258016"/>
            <a:chOff x="9959648" y="2543981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3" name="Group 282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7" name="Elbow Connector 25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4" name="Group 283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85" name="Elbow Connector 284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0" name="Group 28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91" name="Elbow Connector 29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Group 295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813152" y="3668687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777107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741061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705015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668969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434192" y="1954904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Programmable</a:t>
            </a:r>
          </a:p>
          <a:p>
            <a:pPr algn="ctr"/>
            <a:r>
              <a:rPr lang="en-US" sz="1600" dirty="0" smtClean="0"/>
              <a:t>Parser</a:t>
            </a:r>
            <a:endParaRPr lang="en-US" sz="1600" dirty="0"/>
          </a:p>
        </p:txBody>
      </p:sp>
      <p:sp>
        <p:nvSpPr>
          <p:cNvPr id="318" name="TextBox 317"/>
          <p:cNvSpPr txBox="1"/>
          <p:nvPr/>
        </p:nvSpPr>
        <p:spPr>
          <a:xfrm>
            <a:off x="9994169" y="1954903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Programmable</a:t>
            </a:r>
          </a:p>
          <a:p>
            <a:pPr algn="ctr"/>
            <a:r>
              <a:rPr lang="en-US" sz="1600" dirty="0" err="1" smtClean="0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831510" y="-133975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302630" y="1954903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/>
              <a:t>Programmable Match-Action Pipeline</a:t>
            </a:r>
            <a:endParaRPr lang="en-US" sz="1600"/>
          </a:p>
        </p:txBody>
      </p:sp>
      <p:grpSp>
        <p:nvGrpSpPr>
          <p:cNvPr id="339" name="Group 338"/>
          <p:cNvGrpSpPr/>
          <p:nvPr/>
        </p:nvGrpSpPr>
        <p:grpSpPr>
          <a:xfrm>
            <a:off x="263236" y="2595099"/>
            <a:ext cx="318659" cy="2133613"/>
            <a:chOff x="263236" y="2595099"/>
            <a:chExt cx="318659" cy="2133613"/>
          </a:xfrm>
        </p:grpSpPr>
        <p:cxnSp>
          <p:nvCxnSpPr>
            <p:cNvPr id="323" name="Straight Arrow Connector 32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Arrow Connector 33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0" name="Group 339"/>
          <p:cNvGrpSpPr/>
          <p:nvPr/>
        </p:nvGrpSpPr>
        <p:grpSpPr>
          <a:xfrm>
            <a:off x="11320052" y="2595098"/>
            <a:ext cx="318659" cy="2133613"/>
            <a:chOff x="263236" y="2595099"/>
            <a:chExt cx="318659" cy="2133613"/>
          </a:xfrm>
        </p:grpSpPr>
        <p:cxnSp>
          <p:nvCxnSpPr>
            <p:cNvPr id="341" name="Straight Arrow Connector 340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Arrow Connector 341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Arrow Connector 344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Arrow Connector 345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49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Arrow Connector 350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Arrow Connector 351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Arrow Connector 352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Arrow Connector 353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Arrow Connector 354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080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Down Arrow 191"/>
          <p:cNvSpPr/>
          <p:nvPr/>
        </p:nvSpPr>
        <p:spPr>
          <a:xfrm>
            <a:off x="5999263" y="2073008"/>
            <a:ext cx="179162" cy="1134992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Document 360"/>
          <p:cNvSpPr/>
          <p:nvPr/>
        </p:nvSpPr>
        <p:spPr>
          <a:xfrm>
            <a:off x="3347048" y="138546"/>
            <a:ext cx="5536378" cy="2097753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forward.p4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2380932" y="3897433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272794" y="3897433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308840" y="3897433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344886" y="3897433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Memory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/>
                    <a:t>ALU</a:t>
                  </a:r>
                  <a:endParaRPr lang="en-US" sz="1400" dirty="0"/>
                </a:p>
              </p:txBody>
            </p:sp>
          </p:grpSp>
        </p:grpSp>
      </p:grpSp>
      <p:grpSp>
        <p:nvGrpSpPr>
          <p:cNvPr id="199" name="Group 198"/>
          <p:cNvGrpSpPr/>
          <p:nvPr/>
        </p:nvGrpSpPr>
        <p:grpSpPr>
          <a:xfrm>
            <a:off x="734300" y="3897433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2" name="Group 301"/>
          <p:cNvGrpSpPr/>
          <p:nvPr/>
        </p:nvGrpSpPr>
        <p:grpSpPr>
          <a:xfrm>
            <a:off x="10236748" y="3897433"/>
            <a:ext cx="1231257" cy="2258016"/>
            <a:chOff x="9959648" y="2543981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3" name="Group 282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7" name="Elbow Connector 25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4" name="Group 283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85" name="Elbow Connector 284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0" name="Group 28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91" name="Elbow Connector 29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Group 295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965557" y="5026441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929512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893466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857420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821374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586597" y="3312658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Programmable</a:t>
            </a:r>
          </a:p>
          <a:p>
            <a:pPr algn="ctr"/>
            <a:r>
              <a:rPr lang="en-US" sz="1600" dirty="0" smtClean="0"/>
              <a:t>Parser</a:t>
            </a:r>
            <a:endParaRPr lang="en-US" sz="1600" dirty="0"/>
          </a:p>
        </p:txBody>
      </p:sp>
      <p:sp>
        <p:nvSpPr>
          <p:cNvPr id="318" name="TextBox 317"/>
          <p:cNvSpPr txBox="1"/>
          <p:nvPr/>
        </p:nvSpPr>
        <p:spPr>
          <a:xfrm>
            <a:off x="10146574" y="3312657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Programmable</a:t>
            </a:r>
          </a:p>
          <a:p>
            <a:pPr algn="ctr"/>
            <a:r>
              <a:rPr lang="en-US" sz="1600" dirty="0" err="1" smtClean="0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983915" y="1800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455035" y="3312657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/>
              <a:t>Programmable Match-Action Pipeline</a:t>
            </a:r>
            <a:endParaRPr lang="en-US" sz="1600"/>
          </a:p>
        </p:txBody>
      </p:sp>
      <p:sp>
        <p:nvSpPr>
          <p:cNvPr id="179" name="Rectangle 178"/>
          <p:cNvSpPr/>
          <p:nvPr/>
        </p:nvSpPr>
        <p:spPr>
          <a:xfrm>
            <a:off x="5624269" y="235360"/>
            <a:ext cx="973394" cy="6489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</a:t>
            </a:r>
            <a:r>
              <a:rPr lang="en-US" smtClean="0"/>
              <a:t>Pv4</a:t>
            </a:r>
            <a:endParaRPr lang="en-US"/>
          </a:p>
        </p:txBody>
      </p:sp>
      <p:sp>
        <p:nvSpPr>
          <p:cNvPr id="181" name="Rectangle 180"/>
          <p:cNvSpPr/>
          <p:nvPr/>
        </p:nvSpPr>
        <p:spPr>
          <a:xfrm>
            <a:off x="5624269" y="1256118"/>
            <a:ext cx="973394" cy="648929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IPv6</a:t>
            </a:r>
            <a:endParaRPr lang="en-US" dirty="0"/>
          </a:p>
        </p:txBody>
      </p:sp>
      <p:sp>
        <p:nvSpPr>
          <p:cNvPr id="183" name="Rectangle 182"/>
          <p:cNvSpPr/>
          <p:nvPr/>
        </p:nvSpPr>
        <p:spPr>
          <a:xfrm>
            <a:off x="3832726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L2</a:t>
            </a:r>
            <a:endParaRPr lang="en-US" dirty="0"/>
          </a:p>
        </p:txBody>
      </p:sp>
      <p:sp>
        <p:nvSpPr>
          <p:cNvPr id="184" name="Rectangle 183"/>
          <p:cNvSpPr/>
          <p:nvPr/>
        </p:nvSpPr>
        <p:spPr>
          <a:xfrm>
            <a:off x="7415812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ACL</a:t>
            </a:r>
            <a:endParaRPr lang="en-US" dirty="0"/>
          </a:p>
        </p:txBody>
      </p:sp>
      <p:cxnSp>
        <p:nvCxnSpPr>
          <p:cNvPr id="189" name="Straight Arrow Connector 188"/>
          <p:cNvCxnSpPr>
            <a:stCxn id="189" idx="1"/>
          </p:cNvCxnSpPr>
          <p:nvPr/>
        </p:nvCxnSpPr>
        <p:spPr>
          <a:xfrm flipH="1" flipV="1">
            <a:off x="3465871" y="1070203"/>
            <a:ext cx="366855" cy="1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1" idx="3"/>
          </p:cNvCxnSpPr>
          <p:nvPr/>
        </p:nvCxnSpPr>
        <p:spPr>
          <a:xfrm flipV="1">
            <a:off x="8389206" y="1070203"/>
            <a:ext cx="37133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6178425" y="2365415"/>
            <a:ext cx="3262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P4 Compiler</a:t>
            </a:r>
            <a:r>
              <a:rPr lang="en-US" dirty="0" smtClean="0"/>
              <a:t>: Allocates resources</a:t>
            </a:r>
          </a:p>
          <a:p>
            <a:r>
              <a:rPr lang="en-US" dirty="0" smtClean="0"/>
              <a:t>to realize the pipeline</a:t>
            </a:r>
            <a:endParaRPr lang="en-US" dirty="0"/>
          </a:p>
        </p:txBody>
      </p:sp>
      <p:sp>
        <p:nvSpPr>
          <p:cNvPr id="196" name="Rectangle 195"/>
          <p:cNvSpPr/>
          <p:nvPr/>
        </p:nvSpPr>
        <p:spPr>
          <a:xfrm>
            <a:off x="2389239" y="3897422"/>
            <a:ext cx="1548580" cy="22580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L2</a:t>
            </a:r>
            <a:endParaRPr lang="en-US" dirty="0"/>
          </a:p>
        </p:txBody>
      </p:sp>
      <p:sp>
        <p:nvSpPr>
          <p:cNvPr id="197" name="Rectangle 196"/>
          <p:cNvSpPr/>
          <p:nvPr/>
        </p:nvSpPr>
        <p:spPr>
          <a:xfrm>
            <a:off x="4348269" y="3897422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IPv4</a:t>
            </a:r>
            <a:endParaRPr lang="en-US" dirty="0"/>
          </a:p>
        </p:txBody>
      </p:sp>
      <p:sp>
        <p:nvSpPr>
          <p:cNvPr id="198" name="Rectangle 197"/>
          <p:cNvSpPr/>
          <p:nvPr/>
        </p:nvSpPr>
        <p:spPr>
          <a:xfrm>
            <a:off x="6301765" y="3897417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IPv4</a:t>
            </a:r>
            <a:endParaRPr lang="en-US" dirty="0"/>
          </a:p>
        </p:txBody>
      </p:sp>
      <p:sp>
        <p:nvSpPr>
          <p:cNvPr id="200" name="Rectangle 199"/>
          <p:cNvSpPr/>
          <p:nvPr/>
        </p:nvSpPr>
        <p:spPr>
          <a:xfrm>
            <a:off x="8277954" y="3888902"/>
            <a:ext cx="1560651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ACL</a:t>
            </a:r>
            <a:endParaRPr lang="en-US" dirty="0"/>
          </a:p>
        </p:txBody>
      </p:sp>
      <p:sp>
        <p:nvSpPr>
          <p:cNvPr id="201" name="Rectangle 200"/>
          <p:cNvSpPr/>
          <p:nvPr/>
        </p:nvSpPr>
        <p:spPr>
          <a:xfrm>
            <a:off x="8277954" y="5017910"/>
            <a:ext cx="1560652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IPv6</a:t>
            </a:r>
            <a:endParaRPr lang="en-US" dirty="0"/>
          </a:p>
        </p:txBody>
      </p:sp>
      <p:grpSp>
        <p:nvGrpSpPr>
          <p:cNvPr id="202" name="Group 201"/>
          <p:cNvGrpSpPr/>
          <p:nvPr/>
        </p:nvGrpSpPr>
        <p:grpSpPr>
          <a:xfrm>
            <a:off x="401786" y="3952849"/>
            <a:ext cx="318659" cy="2133613"/>
            <a:chOff x="263236" y="2595099"/>
            <a:chExt cx="318659" cy="2133613"/>
          </a:xfrm>
        </p:grpSpPr>
        <p:cxnSp>
          <p:nvCxnSpPr>
            <p:cNvPr id="203" name="Straight Arrow Connector 20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Arrow Connector 20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Arrow Connector 21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Arrow Connector 21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Group 217"/>
          <p:cNvGrpSpPr/>
          <p:nvPr/>
        </p:nvGrpSpPr>
        <p:grpSpPr>
          <a:xfrm>
            <a:off x="11472467" y="3952853"/>
            <a:ext cx="318659" cy="2133613"/>
            <a:chOff x="263236" y="2595099"/>
            <a:chExt cx="318659" cy="2133613"/>
          </a:xfrm>
        </p:grpSpPr>
        <p:cxnSp>
          <p:nvCxnSpPr>
            <p:cNvPr id="219" name="Straight Arrow Connector 218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Arrow Connector 221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7" name="Elbow Connector 236"/>
          <p:cNvCxnSpPr>
            <a:stCxn id="183" idx="3"/>
            <a:endCxn id="179" idx="1"/>
          </p:cNvCxnSpPr>
          <p:nvPr/>
        </p:nvCxnSpPr>
        <p:spPr>
          <a:xfrm flipV="1">
            <a:off x="4806120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Elbow Connector 238"/>
          <p:cNvCxnSpPr>
            <a:endCxn id="181" idx="1"/>
          </p:cNvCxnSpPr>
          <p:nvPr/>
        </p:nvCxnSpPr>
        <p:spPr>
          <a:xfrm>
            <a:off x="4806120" y="1069607"/>
            <a:ext cx="818149" cy="51097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Elbow Connector 355"/>
          <p:cNvCxnSpPr>
            <a:stCxn id="179" idx="3"/>
            <a:endCxn id="184" idx="1"/>
          </p:cNvCxnSpPr>
          <p:nvPr/>
        </p:nvCxnSpPr>
        <p:spPr>
          <a:xfrm>
            <a:off x="6597663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Elbow Connector 359"/>
          <p:cNvCxnSpPr>
            <a:stCxn id="181" idx="3"/>
            <a:endCxn id="184" idx="1"/>
          </p:cNvCxnSpPr>
          <p:nvPr/>
        </p:nvCxnSpPr>
        <p:spPr>
          <a:xfrm flipV="1">
            <a:off x="6597663" y="1070204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51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>
            <a:off x="1422609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Document 26"/>
          <p:cNvSpPr/>
          <p:nvPr/>
        </p:nvSpPr>
        <p:spPr>
          <a:xfrm>
            <a:off x="5407613" y="410186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forward.p4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28" name="Document 27"/>
          <p:cNvSpPr/>
          <p:nvPr/>
        </p:nvSpPr>
        <p:spPr>
          <a:xfrm>
            <a:off x="5371441" y="594978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34" name="Straight Arrow Connector 33"/>
          <p:cNvCxnSpPr>
            <a:stCxn id="27" idx="2"/>
          </p:cNvCxnSpPr>
          <p:nvPr/>
        </p:nvCxnSpPr>
        <p:spPr>
          <a:xfrm flipH="1">
            <a:off x="2801392" y="1130989"/>
            <a:ext cx="3298626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2"/>
            <a:endCxn id="2" idx="0"/>
          </p:cNvCxnSpPr>
          <p:nvPr/>
        </p:nvCxnSpPr>
        <p:spPr>
          <a:xfrm flipH="1">
            <a:off x="6086253" y="1130989"/>
            <a:ext cx="13765" cy="13579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8" idx="0"/>
          </p:cNvCxnSpPr>
          <p:nvPr/>
        </p:nvCxnSpPr>
        <p:spPr>
          <a:xfrm flipH="1" flipV="1">
            <a:off x="204405" y="5076423"/>
            <a:ext cx="5859441" cy="8733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8" idx="0"/>
          </p:cNvCxnSpPr>
          <p:nvPr/>
        </p:nvCxnSpPr>
        <p:spPr>
          <a:xfrm flipH="1" flipV="1">
            <a:off x="1426478" y="5047762"/>
            <a:ext cx="4637368" cy="9020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8" idx="0"/>
          </p:cNvCxnSpPr>
          <p:nvPr/>
        </p:nvCxnSpPr>
        <p:spPr>
          <a:xfrm flipH="1" flipV="1">
            <a:off x="4165900" y="5062901"/>
            <a:ext cx="1897946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8" idx="0"/>
          </p:cNvCxnSpPr>
          <p:nvPr/>
        </p:nvCxnSpPr>
        <p:spPr>
          <a:xfrm flipH="1" flipV="1">
            <a:off x="5357586" y="5062901"/>
            <a:ext cx="706260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8" idx="0"/>
          </p:cNvCxnSpPr>
          <p:nvPr/>
        </p:nvCxnSpPr>
        <p:spPr>
          <a:xfrm flipV="1">
            <a:off x="6063846" y="5042216"/>
            <a:ext cx="746875" cy="9075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8" idx="0"/>
          </p:cNvCxnSpPr>
          <p:nvPr/>
        </p:nvCxnSpPr>
        <p:spPr>
          <a:xfrm flipV="1">
            <a:off x="6063846" y="5058831"/>
            <a:ext cx="1966701" cy="8909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8" idx="0"/>
          </p:cNvCxnSpPr>
          <p:nvPr/>
        </p:nvCxnSpPr>
        <p:spPr>
          <a:xfrm flipV="1">
            <a:off x="6063846" y="5057339"/>
            <a:ext cx="4682769" cy="892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8" idx="0"/>
          </p:cNvCxnSpPr>
          <p:nvPr/>
        </p:nvCxnSpPr>
        <p:spPr>
          <a:xfrm flipV="1">
            <a:off x="6063846" y="5057339"/>
            <a:ext cx="5866098" cy="892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283822" y="2494523"/>
            <a:ext cx="1098522" cy="2258016"/>
            <a:chOff x="506862" y="2539679"/>
            <a:chExt cx="1098522" cy="2258016"/>
          </a:xfrm>
        </p:grpSpPr>
        <p:sp>
          <p:nvSpPr>
            <p:cNvPr id="32" name="Rectangle 31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Curved Connector 3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urved Connector 34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urved Connector 38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1487770" y="2494523"/>
            <a:ext cx="1276257" cy="2258016"/>
            <a:chOff x="3055028" y="2539679"/>
            <a:chExt cx="1276257" cy="2258016"/>
          </a:xfrm>
        </p:grpSpPr>
        <p:sp>
          <p:nvSpPr>
            <p:cNvPr id="77" name="Rectangle 76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8" name="Group 77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04" name="Rectangle 103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5" name="Group 10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06" name="Trapezoid 10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7" name="TextBox 106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1" name="Group 10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02" name="Trapezoid 10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0" name="Group 79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96" name="Rectangle 95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7" name="Group 9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8" name="Trapezoid 9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1" name="Group 80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92" name="Rectangle 91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3" name="Group 9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4" name="Trapezoid 9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5" name="TextBox 9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2" name="Group 81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0" name="Trapezoid 8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1" name="TextBox 9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3" name="Group 82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5" name="Group 8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86" name="Trapezoid 8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7" name="TextBox 86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08" name="Group 107"/>
          <p:cNvGrpSpPr/>
          <p:nvPr/>
        </p:nvGrpSpPr>
        <p:grpSpPr>
          <a:xfrm>
            <a:off x="2832568" y="2494523"/>
            <a:ext cx="1276257" cy="2258016"/>
            <a:chOff x="3055028" y="2539679"/>
            <a:chExt cx="1276257" cy="2258016"/>
          </a:xfrm>
        </p:grpSpPr>
        <p:sp>
          <p:nvSpPr>
            <p:cNvPr id="109" name="Rectangle 108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36" name="Rectangle 135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7" name="Group 13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8" name="Trapezoid 13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9" name="TextBox 138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1" name="Group 110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32" name="Rectangle 131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3" name="Group 13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4" name="Trapezoid 13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2" name="Group 111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28" name="Rectangle 127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Group 12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0" name="Trapezoid 1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1" name="TextBox 13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3" name="Group 112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24" name="Rectangle 123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5" name="Group 12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26" name="Trapezoid 12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7" name="TextBox 12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4" name="Group 113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1" name="Group 12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22" name="Trapezoid 12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3" name="TextBox 12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5" name="Group 114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16" name="Rectangle 115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7" name="Group 11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18" name="Trapezoid 11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9" name="TextBox 118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40" name="Group 139"/>
          <p:cNvGrpSpPr/>
          <p:nvPr/>
        </p:nvGrpSpPr>
        <p:grpSpPr>
          <a:xfrm>
            <a:off x="8095444" y="2494523"/>
            <a:ext cx="1276257" cy="2258016"/>
            <a:chOff x="3055028" y="2539679"/>
            <a:chExt cx="1276257" cy="2258016"/>
          </a:xfrm>
        </p:grpSpPr>
        <p:sp>
          <p:nvSpPr>
            <p:cNvPr id="141" name="Rectangle 140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68" name="Rectangle 167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9" name="Group 16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70" name="Trapezoid 16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71" name="TextBox 170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3" name="Group 142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64" name="Rectangle 163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5" name="Group 16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66" name="Trapezoid 16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7" name="TextBox 16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4" name="Group 143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60" name="Rectangle 159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62" name="Trapezoid 16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3" name="TextBox 16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5" name="Group 144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56" name="Rectangle 155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7" name="Group 15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8" name="Trapezoid 15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9" name="TextBox 15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6" name="Group 145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52" name="Rectangle 151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3" name="Group 15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4" name="Trapezoid 15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7" name="Group 146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48" name="Rectangle 147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9" name="Group 14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0" name="Trapezoid 14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1" name="TextBox 150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72" name="Group 171"/>
          <p:cNvGrpSpPr/>
          <p:nvPr/>
        </p:nvGrpSpPr>
        <p:grpSpPr>
          <a:xfrm>
            <a:off x="9424695" y="2494523"/>
            <a:ext cx="1276257" cy="2258016"/>
            <a:chOff x="3055028" y="2539679"/>
            <a:chExt cx="1276257" cy="2258016"/>
          </a:xfrm>
        </p:grpSpPr>
        <p:sp>
          <p:nvSpPr>
            <p:cNvPr id="173" name="Rectangle 172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4" name="Group 173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200" name="Rectangle 199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1" name="Group 20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02" name="Trapezoid 20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03" name="TextBox 20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5" name="Group 174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96" name="Rectangle 195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7" name="Group 19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8" name="Trapezoid 19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9" name="TextBox 19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6" name="Group 175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92" name="Rectangle 191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4" name="Trapezoid 19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7" name="Group 176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88" name="Rectangle 187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9" name="Group 18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0" name="Trapezoid 18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1" name="TextBox 19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8" name="Group 177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84" name="Rectangle 183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5" name="Group 18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86" name="Trapezoid 18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9" name="Group 178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80" name="Rectangle 179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1" name="Group 18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82" name="Trapezoid 18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83" name="TextBox 18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217" name="Group 216"/>
          <p:cNvGrpSpPr/>
          <p:nvPr/>
        </p:nvGrpSpPr>
        <p:grpSpPr>
          <a:xfrm>
            <a:off x="6879663" y="2494523"/>
            <a:ext cx="1098522" cy="2258016"/>
            <a:chOff x="506862" y="2539679"/>
            <a:chExt cx="1098522" cy="2258016"/>
          </a:xfrm>
        </p:grpSpPr>
        <p:sp>
          <p:nvSpPr>
            <p:cNvPr id="218" name="Rectangle 217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9" name="Curved Connector 218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urved Connector 219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urved Connector 220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urved Connector 221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urved Connector 222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urved Connector 223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0" name="Group 229"/>
          <p:cNvGrpSpPr/>
          <p:nvPr/>
        </p:nvGrpSpPr>
        <p:grpSpPr>
          <a:xfrm>
            <a:off x="4232445" y="2494523"/>
            <a:ext cx="1072597" cy="2258016"/>
            <a:chOff x="9959648" y="2543981"/>
            <a:chExt cx="1231257" cy="2258016"/>
          </a:xfrm>
        </p:grpSpPr>
        <p:sp>
          <p:nvSpPr>
            <p:cNvPr id="231" name="Rectangle 230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2" name="Group 231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1" name="Elbow Connector 25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3" name="Group 232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46" name="Elbow Connector 245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4" name="Group 233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41" name="Elbow Connector 24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5" name="Group 234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36" name="Elbow Connector 235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6" name="Group 255"/>
          <p:cNvGrpSpPr/>
          <p:nvPr/>
        </p:nvGrpSpPr>
        <p:grpSpPr>
          <a:xfrm>
            <a:off x="10809107" y="2494523"/>
            <a:ext cx="1072597" cy="2258016"/>
            <a:chOff x="9959648" y="2543981"/>
            <a:chExt cx="1231257" cy="2258016"/>
          </a:xfrm>
        </p:grpSpPr>
        <p:sp>
          <p:nvSpPr>
            <p:cNvPr id="257" name="Rectangle 25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8" name="Group 257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77" name="Elbow Connector 27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9" name="Group 258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72" name="Elbow Connector 27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0" name="Group 25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67" name="Elbow Connector 26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260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62" name="Elbow Connector 26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ounded Rectangle 1"/>
          <p:cNvSpPr/>
          <p:nvPr/>
        </p:nvSpPr>
        <p:spPr>
          <a:xfrm>
            <a:off x="5407448" y="2488977"/>
            <a:ext cx="1357610" cy="2263562"/>
          </a:xfrm>
          <a:prstGeom prst="roundRect">
            <a:avLst>
              <a:gd name="adj" fmla="val 8503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 smtClean="0"/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 smtClean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>
                <a:solidFill>
                  <a:schemeClr val="tx1"/>
                </a:solidFill>
              </a:rPr>
              <a:t> </a:t>
            </a:r>
            <a:r>
              <a:rPr lang="en-US" sz="1600" smtClean="0">
                <a:solidFill>
                  <a:schemeClr val="tx1"/>
                </a:solidFill>
              </a:rPr>
              <a:t>     Schedule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n-US" sz="1050" dirty="0" smtClean="0"/>
          </a:p>
          <a:p>
            <a:pPr algn="ctr">
              <a:lnSpc>
                <a:spcPct val="80000"/>
              </a:lnSpc>
            </a:pPr>
            <a:r>
              <a:rPr lang="en-US" b="1" dirty="0" smtClean="0"/>
              <a:t>Fixed Function</a:t>
            </a:r>
            <a:endParaRPr lang="en-US" b="1" dirty="0"/>
          </a:p>
        </p:txBody>
      </p:sp>
      <p:cxnSp>
        <p:nvCxnSpPr>
          <p:cNvPr id="298" name="Straight Connector 297"/>
          <p:cNvCxnSpPr/>
          <p:nvPr/>
        </p:nvCxnSpPr>
        <p:spPr>
          <a:xfrm>
            <a:off x="4165900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9" name="Straight Connector 298"/>
          <p:cNvCxnSpPr/>
          <p:nvPr/>
        </p:nvCxnSpPr>
        <p:spPr>
          <a:xfrm>
            <a:off x="5357586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>
            <a:off x="10746615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>
            <a:off x="8030547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2" name="Straight Connector 301"/>
          <p:cNvCxnSpPr/>
          <p:nvPr/>
        </p:nvCxnSpPr>
        <p:spPr>
          <a:xfrm>
            <a:off x="6810721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7" idx="2"/>
            <a:endCxn id="32" idx="0"/>
          </p:cNvCxnSpPr>
          <p:nvPr/>
        </p:nvCxnSpPr>
        <p:spPr>
          <a:xfrm flipH="1">
            <a:off x="833083" y="1130989"/>
            <a:ext cx="5266935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7" idx="2"/>
            <a:endCxn id="231" idx="0"/>
          </p:cNvCxnSpPr>
          <p:nvPr/>
        </p:nvCxnSpPr>
        <p:spPr>
          <a:xfrm flipH="1">
            <a:off x="4768744" y="1130989"/>
            <a:ext cx="1331274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7" idx="2"/>
            <a:endCxn id="218" idx="0"/>
          </p:cNvCxnSpPr>
          <p:nvPr/>
        </p:nvCxnSpPr>
        <p:spPr>
          <a:xfrm>
            <a:off x="6100018" y="1130989"/>
            <a:ext cx="1328906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7" idx="2"/>
            <a:endCxn id="257" idx="0"/>
          </p:cNvCxnSpPr>
          <p:nvPr/>
        </p:nvCxnSpPr>
        <p:spPr>
          <a:xfrm>
            <a:off x="6100018" y="1130989"/>
            <a:ext cx="5245388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>
            <a:off x="218260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>
            <a:off x="11926075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7" idx="2"/>
          </p:cNvCxnSpPr>
          <p:nvPr/>
        </p:nvCxnSpPr>
        <p:spPr>
          <a:xfrm>
            <a:off x="6100018" y="1130989"/>
            <a:ext cx="3271683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39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Leave blank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97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697413" y="5523942"/>
            <a:ext cx="1841933" cy="734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ASIC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697413" y="4497318"/>
            <a:ext cx="1841933" cy="73495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Broadcom SDK</a:t>
            </a:r>
            <a:endParaRPr lang="en-US" b="1" dirty="0"/>
          </a:p>
        </p:txBody>
      </p:sp>
      <p:sp>
        <p:nvSpPr>
          <p:cNvPr id="20" name="Rectangle 19"/>
          <p:cNvSpPr/>
          <p:nvPr/>
        </p:nvSpPr>
        <p:spPr>
          <a:xfrm>
            <a:off x="4697413" y="3470694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mtClean="0"/>
              <a:t>OF-DPA</a:t>
            </a: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697412" y="2444070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OF-Agent</a:t>
            </a:r>
          </a:p>
          <a:p>
            <a:pPr algn="ctr"/>
            <a:r>
              <a:rPr lang="en-US" b="1" dirty="0" smtClean="0"/>
              <a:t>(Indigo)</a:t>
            </a:r>
            <a:endParaRPr lang="en-US" b="1" dirty="0"/>
          </a:p>
        </p:txBody>
      </p:sp>
      <p:sp>
        <p:nvSpPr>
          <p:cNvPr id="23" name="Rectangle 22"/>
          <p:cNvSpPr/>
          <p:nvPr/>
        </p:nvSpPr>
        <p:spPr>
          <a:xfrm>
            <a:off x="4697412" y="1417446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Controller</a:t>
            </a:r>
            <a:endParaRPr lang="en-US" b="1" dirty="0"/>
          </a:p>
        </p:txBody>
      </p:sp>
      <p:cxnSp>
        <p:nvCxnSpPr>
          <p:cNvPr id="6" name="Straight Arrow Connector 5"/>
          <p:cNvCxnSpPr>
            <a:stCxn id="23" idx="2"/>
            <a:endCxn id="21" idx="0"/>
          </p:cNvCxnSpPr>
          <p:nvPr/>
        </p:nvCxnSpPr>
        <p:spPr>
          <a:xfrm>
            <a:off x="5618379" y="2152404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2"/>
            <a:endCxn id="19" idx="0"/>
          </p:cNvCxnSpPr>
          <p:nvPr/>
        </p:nvCxnSpPr>
        <p:spPr>
          <a:xfrm>
            <a:off x="5618380" y="4205652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2"/>
            <a:endCxn id="20" idx="0"/>
          </p:cNvCxnSpPr>
          <p:nvPr/>
        </p:nvCxnSpPr>
        <p:spPr>
          <a:xfrm>
            <a:off x="5618379" y="3179028"/>
            <a:ext cx="1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9" idx="2"/>
            <a:endCxn id="18" idx="0"/>
          </p:cNvCxnSpPr>
          <p:nvPr/>
        </p:nvCxnSpPr>
        <p:spPr>
          <a:xfrm>
            <a:off x="5618380" y="5232276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4405745" y="2299855"/>
            <a:ext cx="2396837" cy="4128654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831014" y="4127986"/>
            <a:ext cx="114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On-Switch</a:t>
            </a:r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6831014" y="1600259"/>
            <a:ext cx="115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Off-Switch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61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6915437" y="2479964"/>
            <a:ext cx="1831015" cy="887422"/>
            <a:chOff x="6915438" y="2658186"/>
            <a:chExt cx="1403400" cy="709200"/>
          </a:xfrm>
        </p:grpSpPr>
        <p:sp>
          <p:nvSpPr>
            <p:cNvPr id="43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5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6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7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48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9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1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52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53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54" name="Google Shape;551;p93"/>
          <p:cNvCxnSpPr>
            <a:stCxn id="82" idx="2"/>
            <a:endCxn id="4" idx="0"/>
          </p:cNvCxnSpPr>
          <p:nvPr/>
        </p:nvCxnSpPr>
        <p:spPr>
          <a:xfrm flipH="1">
            <a:off x="4379382" y="3393788"/>
            <a:ext cx="937" cy="49774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Google Shape;552;p93"/>
          <p:cNvCxnSpPr>
            <a:stCxn id="43" idx="2"/>
            <a:endCxn id="17" idx="0"/>
          </p:cNvCxnSpPr>
          <p:nvPr/>
        </p:nvCxnSpPr>
        <p:spPr>
          <a:xfrm>
            <a:off x="7830945" y="3367386"/>
            <a:ext cx="411" cy="50632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" name="Google Shape;553;p93"/>
          <p:cNvSpPr txBox="1"/>
          <p:nvPr/>
        </p:nvSpPr>
        <p:spPr>
          <a:xfrm>
            <a:off x="3839911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ASIC 1</a:t>
            </a:r>
            <a:endParaRPr dirty="0"/>
          </a:p>
        </p:txBody>
      </p:sp>
      <p:sp>
        <p:nvSpPr>
          <p:cNvPr id="57" name="Google Shape;554;p93"/>
          <p:cNvSpPr txBox="1"/>
          <p:nvPr/>
        </p:nvSpPr>
        <p:spPr>
          <a:xfrm>
            <a:off x="7362250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2</a:t>
            </a:r>
            <a:endParaRPr dirty="0"/>
          </a:p>
        </p:txBody>
      </p:sp>
      <p:sp>
        <p:nvSpPr>
          <p:cNvPr id="58" name="Google Shape;555;p93"/>
          <p:cNvSpPr txBox="1"/>
          <p:nvPr/>
        </p:nvSpPr>
        <p:spPr>
          <a:xfrm>
            <a:off x="1987190" y="2640511"/>
            <a:ext cx="967454" cy="60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Logical</a:t>
            </a:r>
            <a:endParaRPr lang="en-US" dirty="0" smtClean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Pipeline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56;p93"/>
          <p:cNvSpPr txBox="1"/>
          <p:nvPr/>
        </p:nvSpPr>
        <p:spPr>
          <a:xfrm>
            <a:off x="1854844" y="4043814"/>
            <a:ext cx="1099800" cy="687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Physical</a:t>
            </a:r>
            <a:endParaRPr lang="en-US" dirty="0" smtClean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Pipeline</a:t>
            </a:r>
            <a:endParaRPr dirty="0"/>
          </a:p>
        </p:txBody>
      </p:sp>
      <p:cxnSp>
        <p:nvCxnSpPr>
          <p:cNvPr id="60" name="Google Shape;557;p93"/>
          <p:cNvCxnSpPr/>
          <p:nvPr/>
        </p:nvCxnSpPr>
        <p:spPr>
          <a:xfrm>
            <a:off x="2014900" y="3642388"/>
            <a:ext cx="7201623" cy="27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2" name="Google Shape;559;p93"/>
          <p:cNvCxnSpPr>
            <a:stCxn id="74" idx="2"/>
            <a:endCxn id="43" idx="0"/>
          </p:cNvCxnSpPr>
          <p:nvPr/>
        </p:nvCxnSpPr>
        <p:spPr>
          <a:xfrm>
            <a:off x="6050947" y="1882544"/>
            <a:ext cx="1779998" cy="597420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" name="Google Shape;560;p93"/>
          <p:cNvCxnSpPr>
            <a:stCxn id="74" idx="2"/>
            <a:endCxn id="82" idx="0"/>
          </p:cNvCxnSpPr>
          <p:nvPr/>
        </p:nvCxnSpPr>
        <p:spPr>
          <a:xfrm flipH="1">
            <a:off x="4380319" y="1882544"/>
            <a:ext cx="1670628" cy="62382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4" name="Group 93"/>
          <p:cNvGrpSpPr/>
          <p:nvPr/>
        </p:nvGrpSpPr>
        <p:grpSpPr>
          <a:xfrm>
            <a:off x="6473899" y="3873714"/>
            <a:ext cx="2714914" cy="1020617"/>
            <a:chOff x="6487753" y="3954487"/>
            <a:chExt cx="2258700" cy="681300"/>
          </a:xfrm>
        </p:grpSpPr>
        <p:sp>
          <p:nvSpPr>
            <p:cNvPr id="17" name="Google Shape;513;p93"/>
            <p:cNvSpPr/>
            <p:nvPr/>
          </p:nvSpPr>
          <p:spPr>
            <a:xfrm>
              <a:off x="6487753" y="3954487"/>
              <a:ext cx="2258700" cy="6813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4;p93"/>
            <p:cNvSpPr/>
            <p:nvPr/>
          </p:nvSpPr>
          <p:spPr>
            <a:xfrm>
              <a:off x="6567093" y="4206654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19" name="Google Shape;515;p93"/>
            <p:cNvSpPr/>
            <p:nvPr/>
          </p:nvSpPr>
          <p:spPr>
            <a:xfrm>
              <a:off x="7847887" y="4033385"/>
              <a:ext cx="179700" cy="549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0" name="Google Shape;516;p93"/>
            <p:cNvSpPr/>
            <p:nvPr/>
          </p:nvSpPr>
          <p:spPr>
            <a:xfrm>
              <a:off x="6844838" y="4214176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1" name="Google Shape;517;p93"/>
            <p:cNvSpPr/>
            <p:nvPr/>
          </p:nvSpPr>
          <p:spPr>
            <a:xfrm>
              <a:off x="7169671" y="4000122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2" name="Google Shape;518;p93"/>
            <p:cNvSpPr/>
            <p:nvPr/>
          </p:nvSpPr>
          <p:spPr>
            <a:xfrm>
              <a:off x="7169671" y="4422367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3" name="Google Shape;519;p93"/>
            <p:cNvSpPr/>
            <p:nvPr/>
          </p:nvSpPr>
          <p:spPr>
            <a:xfrm>
              <a:off x="8154391" y="4028845"/>
              <a:ext cx="179700" cy="558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4" name="Google Shape;520;p93"/>
            <p:cNvSpPr/>
            <p:nvPr/>
          </p:nvSpPr>
          <p:spPr>
            <a:xfrm>
              <a:off x="8479184" y="4211238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25" name="Google Shape;521;p93"/>
            <p:cNvCxnSpPr/>
            <p:nvPr/>
          </p:nvCxnSpPr>
          <p:spPr>
            <a:xfrm>
              <a:off x="6746793" y="4300554"/>
              <a:ext cx="975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" name="Google Shape;522;p93"/>
            <p:cNvCxnSpPr/>
            <p:nvPr/>
          </p:nvCxnSpPr>
          <p:spPr>
            <a:xfrm>
              <a:off x="8027587" y="4308035"/>
              <a:ext cx="126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" name="Google Shape;523;p93"/>
            <p:cNvCxnSpPr/>
            <p:nvPr/>
          </p:nvCxnSpPr>
          <p:spPr>
            <a:xfrm rot="10800000" flipH="1">
              <a:off x="7024538" y="4093876"/>
              <a:ext cx="145200" cy="21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" name="Google Shape;524;p93"/>
            <p:cNvCxnSpPr/>
            <p:nvPr/>
          </p:nvCxnSpPr>
          <p:spPr>
            <a:xfrm>
              <a:off x="7024538" y="4308076"/>
              <a:ext cx="1452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9" name="Google Shape;525;p93"/>
            <p:cNvCxnSpPr/>
            <p:nvPr/>
          </p:nvCxnSpPr>
          <p:spPr>
            <a:xfrm>
              <a:off x="7349371" y="4094022"/>
              <a:ext cx="133500" cy="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" name="Google Shape;527;p93"/>
            <p:cNvCxnSpPr/>
            <p:nvPr/>
          </p:nvCxnSpPr>
          <p:spPr>
            <a:xfrm rot="10800000" flipH="1">
              <a:off x="7349371" y="4308067"/>
              <a:ext cx="498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" name="Google Shape;528;p93"/>
            <p:cNvCxnSpPr/>
            <p:nvPr/>
          </p:nvCxnSpPr>
          <p:spPr>
            <a:xfrm rot="10800000" flipH="1">
              <a:off x="8334091" y="4304995"/>
              <a:ext cx="145200" cy="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4" name="Google Shape;526;p93"/>
            <p:cNvSpPr/>
            <p:nvPr/>
          </p:nvSpPr>
          <p:spPr>
            <a:xfrm>
              <a:off x="7482810" y="4000903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5" name="Google Shape;561;p93"/>
            <p:cNvCxnSpPr/>
            <p:nvPr/>
          </p:nvCxnSpPr>
          <p:spPr>
            <a:xfrm>
              <a:off x="7662510" y="4094803"/>
              <a:ext cx="185400" cy="213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95" name="Group 94"/>
          <p:cNvGrpSpPr/>
          <p:nvPr/>
        </p:nvGrpSpPr>
        <p:grpSpPr>
          <a:xfrm>
            <a:off x="2998915" y="3891533"/>
            <a:ext cx="2760934" cy="977211"/>
            <a:chOff x="3290013" y="3917120"/>
            <a:chExt cx="2369700" cy="681300"/>
          </a:xfrm>
        </p:grpSpPr>
        <p:sp>
          <p:nvSpPr>
            <p:cNvPr id="4" name="Google Shape;500;p93"/>
            <p:cNvSpPr/>
            <p:nvPr/>
          </p:nvSpPr>
          <p:spPr>
            <a:xfrm>
              <a:off x="3290013" y="3917120"/>
              <a:ext cx="2369700" cy="6813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1;p93"/>
            <p:cNvSpPr/>
            <p:nvPr/>
          </p:nvSpPr>
          <p:spPr>
            <a:xfrm>
              <a:off x="4189708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" name="Google Shape;502;p93"/>
            <p:cNvSpPr/>
            <p:nvPr/>
          </p:nvSpPr>
          <p:spPr>
            <a:xfrm>
              <a:off x="4514541" y="3955233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7" name="Google Shape;503;p93"/>
            <p:cNvSpPr/>
            <p:nvPr/>
          </p:nvSpPr>
          <p:spPr>
            <a:xfrm>
              <a:off x="4514541" y="4377478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" name="Google Shape;504;p93"/>
            <p:cNvSpPr/>
            <p:nvPr/>
          </p:nvSpPr>
          <p:spPr>
            <a:xfrm>
              <a:off x="4866889" y="3988541"/>
              <a:ext cx="179700" cy="5583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9" name="Google Shape;505;p93"/>
            <p:cNvSpPr/>
            <p:nvPr/>
          </p:nvSpPr>
          <p:spPr>
            <a:xfrm>
              <a:off x="5432078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0" name="Google Shape;506;p93"/>
            <p:cNvCxnSpPr/>
            <p:nvPr/>
          </p:nvCxnSpPr>
          <p:spPr>
            <a:xfrm rot="10800000" flipH="1">
              <a:off x="4369408" y="4048987"/>
              <a:ext cx="145200" cy="21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" name="Google Shape;507;p93"/>
            <p:cNvCxnSpPr/>
            <p:nvPr/>
          </p:nvCxnSpPr>
          <p:spPr>
            <a:xfrm>
              <a:off x="4369408" y="4263187"/>
              <a:ext cx="1452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" name="Google Shape;508;p93"/>
            <p:cNvCxnSpPr/>
            <p:nvPr/>
          </p:nvCxnSpPr>
          <p:spPr>
            <a:xfrm>
              <a:off x="4694241" y="4049133"/>
              <a:ext cx="172500" cy="218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" name="Google Shape;509;p93"/>
            <p:cNvCxnSpPr/>
            <p:nvPr/>
          </p:nvCxnSpPr>
          <p:spPr>
            <a:xfrm rot="10800000" flipH="1">
              <a:off x="4694241" y="4267678"/>
              <a:ext cx="172500" cy="203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" name="Google Shape;510;p93"/>
            <p:cNvSpPr/>
            <p:nvPr/>
          </p:nvSpPr>
          <p:spPr>
            <a:xfrm>
              <a:off x="5149483" y="4115755"/>
              <a:ext cx="179700" cy="2949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5" name="Google Shape;511;p93"/>
            <p:cNvCxnSpPr/>
            <p:nvPr/>
          </p:nvCxnSpPr>
          <p:spPr>
            <a:xfrm rot="10800000" flipH="1">
              <a:off x="5046589" y="4263191"/>
              <a:ext cx="102900" cy="4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" name="Google Shape;512;p93"/>
            <p:cNvCxnSpPr/>
            <p:nvPr/>
          </p:nvCxnSpPr>
          <p:spPr>
            <a:xfrm>
              <a:off x="5329183" y="4263205"/>
              <a:ext cx="102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6" name="Google Shape;562;p93"/>
            <p:cNvSpPr/>
            <p:nvPr/>
          </p:nvSpPr>
          <p:spPr>
            <a:xfrm>
              <a:off x="3374961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7" name="Google Shape;563;p93"/>
            <p:cNvSpPr/>
            <p:nvPr/>
          </p:nvSpPr>
          <p:spPr>
            <a:xfrm>
              <a:off x="3752285" y="3952763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8" name="Google Shape;564;p93"/>
            <p:cNvSpPr/>
            <p:nvPr/>
          </p:nvSpPr>
          <p:spPr>
            <a:xfrm>
              <a:off x="3752285" y="437500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9" name="Google Shape;565;p93"/>
            <p:cNvCxnSpPr/>
            <p:nvPr/>
          </p:nvCxnSpPr>
          <p:spPr>
            <a:xfrm rot="10800000" flipH="1">
              <a:off x="3554661" y="4046587"/>
              <a:ext cx="197700" cy="216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0" name="Google Shape;566;p93"/>
            <p:cNvCxnSpPr/>
            <p:nvPr/>
          </p:nvCxnSpPr>
          <p:spPr>
            <a:xfrm>
              <a:off x="3554661" y="4263187"/>
              <a:ext cx="197700" cy="205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1" name="Google Shape;567;p93"/>
            <p:cNvCxnSpPr/>
            <p:nvPr/>
          </p:nvCxnSpPr>
          <p:spPr>
            <a:xfrm>
              <a:off x="3931985" y="4046663"/>
              <a:ext cx="257700" cy="216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" name="Google Shape;568;p93"/>
            <p:cNvCxnSpPr/>
            <p:nvPr/>
          </p:nvCxnSpPr>
          <p:spPr>
            <a:xfrm rot="10800000" flipH="1">
              <a:off x="3931985" y="4263107"/>
              <a:ext cx="257700" cy="205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74" name="Rounded Rectangle 73"/>
          <p:cNvSpPr/>
          <p:nvPr/>
        </p:nvSpPr>
        <p:spPr>
          <a:xfrm>
            <a:off x="4604391" y="1108367"/>
            <a:ext cx="2893111" cy="7741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Controller</a:t>
            </a:r>
            <a:endParaRPr lang="en-US" sz="2400" dirty="0"/>
          </a:p>
        </p:txBody>
      </p:sp>
      <p:grpSp>
        <p:nvGrpSpPr>
          <p:cNvPr id="81" name="Group 80"/>
          <p:cNvGrpSpPr/>
          <p:nvPr/>
        </p:nvGrpSpPr>
        <p:grpSpPr>
          <a:xfrm>
            <a:off x="3464811" y="2506366"/>
            <a:ext cx="1831015" cy="887422"/>
            <a:chOff x="6915438" y="2658186"/>
            <a:chExt cx="1403400" cy="709200"/>
          </a:xfrm>
        </p:grpSpPr>
        <p:sp>
          <p:nvSpPr>
            <p:cNvPr id="82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4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5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6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87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8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9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0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1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92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4" name="Down Arrow 33"/>
          <p:cNvSpPr/>
          <p:nvPr/>
        </p:nvSpPr>
        <p:spPr>
          <a:xfrm>
            <a:off x="1759529" y="3155533"/>
            <a:ext cx="135126" cy="100107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16235" y="3045370"/>
            <a:ext cx="13260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P4 Compiler</a:t>
            </a:r>
          </a:p>
          <a:p>
            <a:pPr algn="r"/>
            <a:r>
              <a:rPr lang="en-US" dirty="0"/>
              <a:t>m</a:t>
            </a:r>
            <a:r>
              <a:rPr lang="en-US" dirty="0" smtClean="0"/>
              <a:t>aps from</a:t>
            </a:r>
          </a:p>
          <a:p>
            <a:pPr algn="r"/>
            <a:r>
              <a:rPr lang="en-US" dirty="0" smtClean="0"/>
              <a:t>Logical to</a:t>
            </a:r>
          </a:p>
          <a:p>
            <a:pPr algn="r"/>
            <a:r>
              <a:rPr lang="en-US" dirty="0" smtClean="0"/>
              <a:t>Physical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010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480619" y="730059"/>
            <a:ext cx="7093974" cy="302094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>
              <a:spcBef>
                <a:spcPts val="600"/>
              </a:spcBef>
            </a:pPr>
            <a:endParaRPr lang="en-US" sz="2800" dirty="0" smtClean="0"/>
          </a:p>
          <a:p>
            <a:pPr algn="ctr">
              <a:spcBef>
                <a:spcPts val="600"/>
              </a:spcBef>
            </a:pPr>
            <a:endParaRPr lang="en-US" sz="2800" dirty="0" smtClean="0"/>
          </a:p>
          <a:p>
            <a:pPr algn="ctr">
              <a:spcBef>
                <a:spcPts val="600"/>
              </a:spcBef>
            </a:pPr>
            <a:r>
              <a:rPr lang="en-US" sz="2800" dirty="0" smtClean="0"/>
              <a:t>Stratum</a:t>
            </a:r>
            <a:endParaRPr lang="en-US" sz="2800" dirty="0"/>
          </a:p>
        </p:txBody>
      </p:sp>
      <p:sp>
        <p:nvSpPr>
          <p:cNvPr id="43" name="Rounded Rectangle 42"/>
          <p:cNvSpPr/>
          <p:nvPr/>
        </p:nvSpPr>
        <p:spPr>
          <a:xfrm>
            <a:off x="3480619" y="3937819"/>
            <a:ext cx="7093974" cy="15092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 smtClean="0"/>
              <a:t>ONL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3923069" y="4247536"/>
            <a:ext cx="2964427" cy="5456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Switch SDK (Driver)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7180003" y="4247534"/>
            <a:ext cx="2964427" cy="5456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Platform API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3923069" y="5756787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Switch Chip(s)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7180004" y="5776449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Peripheral(s)</a:t>
            </a:r>
            <a:endParaRPr lang="en-US" dirty="0"/>
          </a:p>
        </p:txBody>
      </p:sp>
      <p:cxnSp>
        <p:nvCxnSpPr>
          <p:cNvPr id="49" name="Straight Arrow Connector 48"/>
          <p:cNvCxnSpPr>
            <a:stCxn id="44" idx="2"/>
            <a:endCxn id="47" idx="0"/>
          </p:cNvCxnSpPr>
          <p:nvPr/>
        </p:nvCxnSpPr>
        <p:spPr>
          <a:xfrm>
            <a:off x="8662217" y="4793225"/>
            <a:ext cx="1" cy="9832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5" idx="0"/>
          </p:cNvCxnSpPr>
          <p:nvPr/>
        </p:nvCxnSpPr>
        <p:spPr>
          <a:xfrm flipH="1">
            <a:off x="5405283" y="4793225"/>
            <a:ext cx="7374" cy="963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92306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P4Runtime</a:t>
            </a:r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6076334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gNMI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822959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gNOI</a:t>
            </a:r>
            <a:endParaRPr lang="en-US" dirty="0"/>
          </a:p>
        </p:txBody>
      </p:sp>
      <p:sp>
        <p:nvSpPr>
          <p:cNvPr id="55" name="Rectangle 54"/>
          <p:cNvSpPr/>
          <p:nvPr/>
        </p:nvSpPr>
        <p:spPr>
          <a:xfrm>
            <a:off x="5405283" y="1401113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Interface Broker</a:t>
            </a:r>
            <a:endParaRPr lang="en-US" dirty="0"/>
          </a:p>
        </p:txBody>
      </p:sp>
      <p:cxnSp>
        <p:nvCxnSpPr>
          <p:cNvPr id="57" name="Straight Arrow Connector 56"/>
          <p:cNvCxnSpPr>
            <a:stCxn id="52" idx="2"/>
            <a:endCxn id="55" idx="0"/>
          </p:cNvCxnSpPr>
          <p:nvPr/>
        </p:nvCxnSpPr>
        <p:spPr>
          <a:xfrm>
            <a:off x="4874341" y="1037940"/>
            <a:ext cx="215941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3" idx="2"/>
            <a:endCxn id="55" idx="0"/>
          </p:cNvCxnSpPr>
          <p:nvPr/>
        </p:nvCxnSpPr>
        <p:spPr>
          <a:xfrm>
            <a:off x="7027606" y="1037940"/>
            <a:ext cx="6145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4" idx="2"/>
            <a:endCxn id="55" idx="0"/>
          </p:cNvCxnSpPr>
          <p:nvPr/>
        </p:nvCxnSpPr>
        <p:spPr>
          <a:xfrm flipH="1">
            <a:off x="7033751" y="1037940"/>
            <a:ext cx="214712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923069" y="2696509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Chip Abstraction Managers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>
            <a:off x="7474971" y="2696509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Platform Manager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7474971" y="2091815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Chassis Manager</a:t>
            </a:r>
            <a:endParaRPr lang="en-US" dirty="0"/>
          </a:p>
        </p:txBody>
      </p:sp>
      <p:cxnSp>
        <p:nvCxnSpPr>
          <p:cNvPr id="76" name="Straight Arrow Connector 75"/>
          <p:cNvCxnSpPr>
            <a:stCxn id="55" idx="2"/>
            <a:endCxn id="74" idx="0"/>
          </p:cNvCxnSpPr>
          <p:nvPr/>
        </p:nvCxnSpPr>
        <p:spPr>
          <a:xfrm>
            <a:off x="7033751" y="1806695"/>
            <a:ext cx="1769806" cy="2851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4" idx="2"/>
            <a:endCxn id="72" idx="0"/>
          </p:cNvCxnSpPr>
          <p:nvPr/>
        </p:nvCxnSpPr>
        <p:spPr>
          <a:xfrm>
            <a:off x="8803557" y="2497397"/>
            <a:ext cx="0" cy="1991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72" idx="2"/>
          </p:cNvCxnSpPr>
          <p:nvPr/>
        </p:nvCxnSpPr>
        <p:spPr>
          <a:xfrm flipH="1">
            <a:off x="8797413" y="3102091"/>
            <a:ext cx="6144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2" idx="2"/>
          </p:cNvCxnSpPr>
          <p:nvPr/>
        </p:nvCxnSpPr>
        <p:spPr>
          <a:xfrm flipH="1">
            <a:off x="5551536" y="3102091"/>
            <a:ext cx="1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3923069" y="2085656"/>
            <a:ext cx="1768577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Table Manager</a:t>
            </a:r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5986614" y="2085656"/>
            <a:ext cx="1193389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</a:t>
            </a:r>
            <a:endParaRPr lang="en-US" dirty="0"/>
          </a:p>
        </p:txBody>
      </p:sp>
      <p:cxnSp>
        <p:nvCxnSpPr>
          <p:cNvPr id="88" name="Straight Arrow Connector 87"/>
          <p:cNvCxnSpPr>
            <a:endCxn id="85" idx="0"/>
          </p:cNvCxnSpPr>
          <p:nvPr/>
        </p:nvCxnSpPr>
        <p:spPr>
          <a:xfrm>
            <a:off x="4807357" y="1025622"/>
            <a:ext cx="1" cy="1060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5" idx="3"/>
            <a:endCxn id="86" idx="1"/>
          </p:cNvCxnSpPr>
          <p:nvPr/>
        </p:nvCxnSpPr>
        <p:spPr>
          <a:xfrm>
            <a:off x="5691646" y="2288447"/>
            <a:ext cx="29496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5" idx="2"/>
            <a:endCxn id="86" idx="0"/>
          </p:cNvCxnSpPr>
          <p:nvPr/>
        </p:nvCxnSpPr>
        <p:spPr>
          <a:xfrm flipH="1">
            <a:off x="6583309" y="1806695"/>
            <a:ext cx="450442" cy="278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85" idx="2"/>
          </p:cNvCxnSpPr>
          <p:nvPr/>
        </p:nvCxnSpPr>
        <p:spPr>
          <a:xfrm>
            <a:off x="4807358" y="2491238"/>
            <a:ext cx="0" cy="1929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6" idx="2"/>
          </p:cNvCxnSpPr>
          <p:nvPr/>
        </p:nvCxnSpPr>
        <p:spPr>
          <a:xfrm>
            <a:off x="6583309" y="2491238"/>
            <a:ext cx="0" cy="205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Document 109"/>
          <p:cNvSpPr/>
          <p:nvPr/>
        </p:nvSpPr>
        <p:spPr>
          <a:xfrm>
            <a:off x="1229813" y="492251"/>
            <a:ext cx="1674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Program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1232886" y="1599556"/>
            <a:ext cx="1674441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112" name="Straight Arrow Connector 111"/>
          <p:cNvCxnSpPr>
            <a:stCxn id="110" idx="2"/>
            <a:endCxn id="111" idx="0"/>
          </p:cNvCxnSpPr>
          <p:nvPr/>
        </p:nvCxnSpPr>
        <p:spPr>
          <a:xfrm>
            <a:off x="2067034" y="1213054"/>
            <a:ext cx="3073" cy="38650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111" idx="2"/>
          </p:cNvCxnSpPr>
          <p:nvPr/>
        </p:nvCxnSpPr>
        <p:spPr>
          <a:xfrm rot="5400000" flipH="1" flipV="1">
            <a:off x="2182062" y="507477"/>
            <a:ext cx="1629053" cy="1852964"/>
          </a:xfrm>
          <a:prstGeom prst="bentConnector4">
            <a:avLst>
              <a:gd name="adj1" fmla="val -14033"/>
              <a:gd name="adj2" fmla="val 63040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26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Rectangle 300"/>
          <p:cNvSpPr/>
          <p:nvPr/>
        </p:nvSpPr>
        <p:spPr>
          <a:xfrm>
            <a:off x="1772061" y="2433488"/>
            <a:ext cx="3899430" cy="19036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smtClean="0">
                <a:solidFill>
                  <a:schemeClr val="bg1"/>
                </a:solidFill>
              </a:rPr>
              <a:t>P4 Compiler</a:t>
            </a:r>
            <a:endParaRPr lang="en-US" b="1" dirty="0" smtClean="0">
              <a:solidFill>
                <a:schemeClr val="bg1"/>
              </a:solidFill>
            </a:endParaRPr>
          </a:p>
        </p:txBody>
      </p:sp>
      <p:sp>
        <p:nvSpPr>
          <p:cNvPr id="42" name="Document 41"/>
          <p:cNvSpPr/>
          <p:nvPr/>
        </p:nvSpPr>
        <p:spPr>
          <a:xfrm>
            <a:off x="997523" y="221673"/>
            <a:ext cx="5457813" cy="1932188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forward.p4</a:t>
            </a:r>
          </a:p>
        </p:txBody>
      </p:sp>
      <p:cxnSp>
        <p:nvCxnSpPr>
          <p:cNvPr id="328" name="Straight Arrow Connector 327"/>
          <p:cNvCxnSpPr>
            <a:stCxn id="315" idx="3"/>
          </p:cNvCxnSpPr>
          <p:nvPr/>
        </p:nvCxnSpPr>
        <p:spPr>
          <a:xfrm flipV="1">
            <a:off x="3616050" y="5068861"/>
            <a:ext cx="4682826" cy="40116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/>
          <p:cNvGrpSpPr/>
          <p:nvPr/>
        </p:nvGrpSpPr>
        <p:grpSpPr>
          <a:xfrm>
            <a:off x="1096302" y="384626"/>
            <a:ext cx="4923335" cy="1363155"/>
            <a:chOff x="1858297" y="273786"/>
            <a:chExt cx="4923335" cy="1563339"/>
          </a:xfrm>
        </p:grpSpPr>
        <p:sp>
          <p:nvSpPr>
            <p:cNvPr id="4" name="Rectangle 3"/>
            <p:cNvSpPr/>
            <p:nvPr/>
          </p:nvSpPr>
          <p:spPr>
            <a:xfrm>
              <a:off x="4016695" y="273786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</a:t>
              </a:r>
              <a:r>
                <a:rPr lang="en-US" dirty="0" smtClean="0"/>
                <a:t>Pv4</a:t>
              </a:r>
              <a:endParaRPr lang="en-US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4016695" y="1188196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IPv6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225152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L2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5808238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ACL</a:t>
              </a:r>
              <a:endParaRPr lang="en-US" dirty="0"/>
            </a:p>
          </p:txBody>
        </p:sp>
        <p:cxnSp>
          <p:nvCxnSpPr>
            <p:cNvPr id="12" name="Straight Arrow Connector 11"/>
            <p:cNvCxnSpPr>
              <a:stCxn id="12" idx="1"/>
            </p:cNvCxnSpPr>
            <p:nvPr/>
          </p:nvCxnSpPr>
          <p:spPr>
            <a:xfrm flipH="1" flipV="1">
              <a:off x="1858297" y="1070203"/>
              <a:ext cx="366855" cy="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Elbow Connector 291"/>
            <p:cNvCxnSpPr>
              <a:stCxn id="6" idx="3"/>
              <a:endCxn id="4" idx="1"/>
            </p:cNvCxnSpPr>
            <p:nvPr/>
          </p:nvCxnSpPr>
          <p:spPr>
            <a:xfrm flipV="1">
              <a:off x="3198546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Elbow Connector 293"/>
            <p:cNvCxnSpPr>
              <a:stCxn id="6" idx="3"/>
              <a:endCxn id="5" idx="1"/>
            </p:cNvCxnSpPr>
            <p:nvPr/>
          </p:nvCxnSpPr>
          <p:spPr>
            <a:xfrm>
              <a:off x="3198546" y="1070204"/>
              <a:ext cx="818149" cy="442457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Elbow Connector 295"/>
            <p:cNvCxnSpPr>
              <a:stCxn id="4" idx="3"/>
              <a:endCxn id="7" idx="1"/>
            </p:cNvCxnSpPr>
            <p:nvPr/>
          </p:nvCxnSpPr>
          <p:spPr>
            <a:xfrm>
              <a:off x="4990089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Elbow Connector 297"/>
            <p:cNvCxnSpPr>
              <a:stCxn id="5" idx="3"/>
              <a:endCxn id="7" idx="1"/>
            </p:cNvCxnSpPr>
            <p:nvPr/>
          </p:nvCxnSpPr>
          <p:spPr>
            <a:xfrm flipV="1">
              <a:off x="4990089" y="1070204"/>
              <a:ext cx="818149" cy="442457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4" name="Document 303"/>
          <p:cNvSpPr/>
          <p:nvPr/>
        </p:nvSpPr>
        <p:spPr>
          <a:xfrm>
            <a:off x="6000084" y="2999403"/>
            <a:ext cx="1674441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forward.p4info</a:t>
            </a:r>
          </a:p>
        </p:txBody>
      </p:sp>
      <p:sp>
        <p:nvSpPr>
          <p:cNvPr id="307" name="Rounded Rectangle 306"/>
          <p:cNvSpPr/>
          <p:nvPr/>
        </p:nvSpPr>
        <p:spPr>
          <a:xfrm>
            <a:off x="1927759" y="3589352"/>
            <a:ext cx="1552811" cy="647943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Tomahawk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09" name="Rounded Rectangle 308"/>
          <p:cNvSpPr/>
          <p:nvPr/>
        </p:nvSpPr>
        <p:spPr>
          <a:xfrm>
            <a:off x="3966591" y="3583700"/>
            <a:ext cx="155204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Tofino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15" name="Document 314"/>
          <p:cNvSpPr/>
          <p:nvPr/>
        </p:nvSpPr>
        <p:spPr>
          <a:xfrm>
            <a:off x="1785916" y="4723062"/>
            <a:ext cx="183013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</a:t>
            </a:r>
            <a:r>
              <a:rPr lang="en-US" b="1" dirty="0" err="1" smtClean="0">
                <a:solidFill>
                  <a:schemeClr val="tx1"/>
                </a:solidFill>
              </a:rPr>
              <a:t>cm_forward.bin</a:t>
            </a:r>
            <a:endParaRPr lang="en-US" b="1" dirty="0" smtClean="0">
              <a:solidFill>
                <a:schemeClr val="tx1"/>
              </a:solidFill>
            </a:endParaRPr>
          </a:p>
        </p:txBody>
      </p:sp>
      <p:sp>
        <p:nvSpPr>
          <p:cNvPr id="316" name="Document 315"/>
          <p:cNvSpPr/>
          <p:nvPr/>
        </p:nvSpPr>
        <p:spPr>
          <a:xfrm>
            <a:off x="3908759" y="4723062"/>
            <a:ext cx="168848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</a:rPr>
              <a:t>bf_forward.bin</a:t>
            </a:r>
            <a:endParaRPr lang="en-US" b="1" dirty="0" smtClean="0">
              <a:solidFill>
                <a:schemeClr val="tx1"/>
              </a:solidFill>
            </a:endParaRPr>
          </a:p>
        </p:txBody>
      </p:sp>
      <p:sp>
        <p:nvSpPr>
          <p:cNvPr id="322" name="Rectangle 321"/>
          <p:cNvSpPr/>
          <p:nvPr/>
        </p:nvSpPr>
        <p:spPr>
          <a:xfrm>
            <a:off x="8271167" y="4753670"/>
            <a:ext cx="3588327" cy="6303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Switch ASIC</a:t>
            </a:r>
            <a:endParaRPr lang="en-US" sz="2000" dirty="0"/>
          </a:p>
        </p:txBody>
      </p:sp>
      <p:grpSp>
        <p:nvGrpSpPr>
          <p:cNvPr id="329" name="Group 328"/>
          <p:cNvGrpSpPr/>
          <p:nvPr/>
        </p:nvGrpSpPr>
        <p:grpSpPr>
          <a:xfrm>
            <a:off x="8271167" y="741098"/>
            <a:ext cx="3588327" cy="1260763"/>
            <a:chOff x="8021782" y="1394668"/>
            <a:chExt cx="3588327" cy="1260763"/>
          </a:xfrm>
        </p:grpSpPr>
        <p:sp>
          <p:nvSpPr>
            <p:cNvPr id="320" name="Rectangle 319"/>
            <p:cNvSpPr/>
            <p:nvPr/>
          </p:nvSpPr>
          <p:spPr>
            <a:xfrm>
              <a:off x="8021782" y="1394668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Controller</a:t>
              </a:r>
            </a:p>
            <a:p>
              <a:pPr algn="ctr"/>
              <a:endParaRPr lang="en-US" sz="2400" dirty="0"/>
            </a:p>
          </p:txBody>
        </p:sp>
        <p:sp>
          <p:nvSpPr>
            <p:cNvPr id="323" name="Rounded Rectangle 322"/>
            <p:cNvSpPr/>
            <p:nvPr/>
          </p:nvSpPr>
          <p:spPr>
            <a:xfrm>
              <a:off x="8939093" y="2189269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P4Runtime Client</a:t>
              </a:r>
              <a:endParaRPr lang="en-US" dirty="0"/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8271167" y="3445765"/>
            <a:ext cx="3588327" cy="1260763"/>
            <a:chOff x="8021782" y="3445765"/>
            <a:chExt cx="3588327" cy="1260763"/>
          </a:xfrm>
        </p:grpSpPr>
        <p:sp>
          <p:nvSpPr>
            <p:cNvPr id="321" name="Rectangle 320"/>
            <p:cNvSpPr/>
            <p:nvPr/>
          </p:nvSpPr>
          <p:spPr>
            <a:xfrm>
              <a:off x="8021782" y="3445765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Switch OS</a:t>
              </a:r>
              <a:endParaRPr lang="en-US" sz="2000" dirty="0"/>
            </a:p>
          </p:txBody>
        </p:sp>
        <p:sp>
          <p:nvSpPr>
            <p:cNvPr id="325" name="Rounded Rectangle 324"/>
            <p:cNvSpPr/>
            <p:nvPr/>
          </p:nvSpPr>
          <p:spPr>
            <a:xfrm>
              <a:off x="8943108" y="3531212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P4Runtime Server</a:t>
              </a:r>
              <a:endParaRPr lang="en-US" dirty="0"/>
            </a:p>
          </p:txBody>
        </p:sp>
      </p:grpSp>
      <p:sp>
        <p:nvSpPr>
          <p:cNvPr id="331" name="Up-Down Arrow 330"/>
          <p:cNvSpPr/>
          <p:nvPr/>
        </p:nvSpPr>
        <p:spPr>
          <a:xfrm>
            <a:off x="10133188" y="1913371"/>
            <a:ext cx="91469" cy="161784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3" name="Elbow Connector 332"/>
          <p:cNvCxnSpPr>
            <a:stCxn id="304" idx="3"/>
            <a:endCxn id="323" idx="1"/>
          </p:cNvCxnSpPr>
          <p:nvPr/>
        </p:nvCxnSpPr>
        <p:spPr>
          <a:xfrm flipV="1">
            <a:off x="7674525" y="1720414"/>
            <a:ext cx="1513953" cy="1664904"/>
          </a:xfrm>
          <a:prstGeom prst="bentConnector3">
            <a:avLst>
              <a:gd name="adj1" fmla="val 20716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Elbow Connector 334"/>
          <p:cNvCxnSpPr>
            <a:stCxn id="304" idx="3"/>
            <a:endCxn id="325" idx="1"/>
          </p:cNvCxnSpPr>
          <p:nvPr/>
        </p:nvCxnSpPr>
        <p:spPr>
          <a:xfrm>
            <a:off x="7674525" y="3385318"/>
            <a:ext cx="1517968" cy="330609"/>
          </a:xfrm>
          <a:prstGeom prst="bentConnector3">
            <a:avLst>
              <a:gd name="adj1" fmla="val 20793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TextBox 335"/>
          <p:cNvSpPr txBox="1"/>
          <p:nvPr/>
        </p:nvSpPr>
        <p:spPr>
          <a:xfrm>
            <a:off x="10183092" y="2531548"/>
            <a:ext cx="17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p4runtime.proto</a:t>
            </a:r>
            <a:endParaRPr lang="en-US" b="1" dirty="0"/>
          </a:p>
        </p:txBody>
      </p:sp>
      <p:sp>
        <p:nvSpPr>
          <p:cNvPr id="341" name="Rounded Rectangle 340"/>
          <p:cNvSpPr/>
          <p:nvPr/>
        </p:nvSpPr>
        <p:spPr>
          <a:xfrm>
            <a:off x="9188478" y="4273765"/>
            <a:ext cx="1981201" cy="36943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ASIC SDK</a:t>
            </a:r>
            <a:endParaRPr lang="en-US" dirty="0"/>
          </a:p>
        </p:txBody>
      </p:sp>
      <p:sp>
        <p:nvSpPr>
          <p:cNvPr id="39" name="Document 38"/>
          <p:cNvSpPr/>
          <p:nvPr/>
        </p:nvSpPr>
        <p:spPr>
          <a:xfrm>
            <a:off x="156752" y="2999402"/>
            <a:ext cx="1321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9" name="Straight Arrow Connector 8"/>
          <p:cNvCxnSpPr>
            <a:stCxn id="42" idx="2"/>
            <a:endCxn id="301" idx="0"/>
          </p:cNvCxnSpPr>
          <p:nvPr/>
        </p:nvCxnSpPr>
        <p:spPr>
          <a:xfrm flipH="1">
            <a:off x="3721776" y="2026122"/>
            <a:ext cx="4654" cy="407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6019637" y="1070203"/>
            <a:ext cx="366857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9" idx="3"/>
            <a:endCxn id="301" idx="1"/>
          </p:cNvCxnSpPr>
          <p:nvPr/>
        </p:nvCxnSpPr>
        <p:spPr>
          <a:xfrm>
            <a:off x="1478194" y="3385317"/>
            <a:ext cx="29386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1" idx="3"/>
            <a:endCxn id="304" idx="1"/>
          </p:cNvCxnSpPr>
          <p:nvPr/>
        </p:nvCxnSpPr>
        <p:spPr>
          <a:xfrm>
            <a:off x="5671491" y="3385318"/>
            <a:ext cx="3285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309" idx="2"/>
            <a:endCxn id="316" idx="0"/>
          </p:cNvCxnSpPr>
          <p:nvPr/>
        </p:nvCxnSpPr>
        <p:spPr>
          <a:xfrm>
            <a:off x="4742615" y="4234864"/>
            <a:ext cx="10386" cy="48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7" idx="2"/>
            <a:endCxn id="315" idx="0"/>
          </p:cNvCxnSpPr>
          <p:nvPr/>
        </p:nvCxnSpPr>
        <p:spPr>
          <a:xfrm flipH="1">
            <a:off x="2700983" y="4237295"/>
            <a:ext cx="3182" cy="4857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07" idx="0"/>
          </p:cNvCxnSpPr>
          <p:nvPr/>
        </p:nvCxnSpPr>
        <p:spPr>
          <a:xfrm>
            <a:off x="2700983" y="3267665"/>
            <a:ext cx="3182" cy="3216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309" idx="0"/>
          </p:cNvCxnSpPr>
          <p:nvPr/>
        </p:nvCxnSpPr>
        <p:spPr>
          <a:xfrm>
            <a:off x="4742614" y="2912669"/>
            <a:ext cx="1" cy="6710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927759" y="2752292"/>
            <a:ext cx="360602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Compiler Frontend</a:t>
            </a:r>
          </a:p>
        </p:txBody>
      </p:sp>
    </p:spTree>
    <p:extLst>
      <p:ext uri="{BB962C8B-B14F-4D97-AF65-F5344CB8AC3E}">
        <p14:creationId xmlns:p14="http://schemas.microsoft.com/office/powerpoint/2010/main" val="160375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xmlns="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xmlns="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B0AF47DE-8EA6-E246-84E4-346BBB0173ED}"/>
              </a:ext>
            </a:extLst>
          </p:cNvPr>
          <p:cNvSpPr/>
          <p:nvPr/>
        </p:nvSpPr>
        <p:spPr>
          <a:xfrm>
            <a:off x="3427534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Switch OS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BC8AF8C3-9169-8C4F-94D9-542C329B5C0C}"/>
              </a:ext>
            </a:extLst>
          </p:cNvPr>
          <p:cNvSpPr/>
          <p:nvPr/>
        </p:nvSpPr>
        <p:spPr>
          <a:xfrm>
            <a:off x="5231400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Switch OS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46EDF753-AF87-EC49-BEEF-5FD8EE4C5E20}"/>
              </a:ext>
            </a:extLst>
          </p:cNvPr>
          <p:cNvSpPr/>
          <p:nvPr/>
        </p:nvSpPr>
        <p:spPr>
          <a:xfrm>
            <a:off x="7035266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Switch OS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</a:t>
            </a:r>
            <a:r>
              <a:rPr lang="en-US" dirty="0" err="1" smtClean="0">
                <a:solidFill>
                  <a:schemeClr val="bg1"/>
                </a:solidFill>
              </a:rPr>
              <a:t>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xmlns="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xmlns="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xmlns="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xmlns="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xmlns="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xmlns="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xmlns="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</a:t>
            </a:r>
            <a:r>
              <a:rPr lang="en-US" dirty="0" err="1" smtClean="0">
                <a:solidFill>
                  <a:schemeClr val="bg1"/>
                </a:solidFill>
              </a:rPr>
              <a:t>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VM</a:t>
            </a:r>
            <a:endParaRPr lang="en-US" sz="1400"/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VM</a:t>
            </a:r>
            <a:endParaRPr lang="en-US" sz="1400"/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VM</a:t>
            </a:r>
            <a:endParaRPr lang="en-US" sz="1400"/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VM</a:t>
            </a:r>
            <a:endParaRPr lang="en-US" sz="1400"/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End Host</a:t>
            </a:r>
            <a:endParaRPr lang="en-US"/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End Host</a:t>
            </a:r>
            <a:endParaRPr lang="en-US" dirty="0"/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762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48HD10Gb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109" y="4853247"/>
            <a:ext cx="3659716" cy="585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451" y="825910"/>
            <a:ext cx="6699251" cy="494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 smtClean="0"/>
              <a:t>OS</a:t>
            </a:r>
            <a:endParaRPr lang="en-US" sz="2200" dirty="0"/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018532" y="1299233"/>
            <a:ext cx="4434360" cy="685800"/>
            <a:chOff x="6979268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6008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8765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1522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4278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7035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97926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978400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50851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35" name="Group 52"/>
          <p:cNvGrpSpPr>
            <a:grpSpLocks/>
          </p:cNvGrpSpPr>
          <p:nvPr/>
        </p:nvGrpSpPr>
        <p:grpSpPr bwMode="auto">
          <a:xfrm>
            <a:off x="7508512" y="2128746"/>
            <a:ext cx="3454400" cy="461665"/>
            <a:chOff x="6019800" y="3159759"/>
            <a:chExt cx="2590800" cy="46166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6019800" y="3427413"/>
              <a:ext cx="2590800" cy="15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23"/>
            <p:cNvSpPr txBox="1">
              <a:spLocks noChangeArrowheads="1"/>
            </p:cNvSpPr>
            <p:nvPr/>
          </p:nvSpPr>
          <p:spPr bwMode="auto">
            <a:xfrm>
              <a:off x="6453791" y="3159759"/>
              <a:ext cx="1665360" cy="4616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7711712" y="4118279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 smtClean="0">
                <a:solidFill>
                  <a:prstClr val="white"/>
                </a:solidFill>
                <a:latin typeface="+mn-lt"/>
              </a:rPr>
              <a:t>Merchant Silicon</a:t>
            </a:r>
          </a:p>
          <a:p>
            <a:pPr algn="ctr" defTabSz="609251" eaLnBrk="1" hangingPunct="1">
              <a:defRPr/>
            </a:pPr>
            <a:r>
              <a:rPr lang="en-US" sz="2200" dirty="0" smtClean="0">
                <a:solidFill>
                  <a:prstClr val="white"/>
                </a:solidFill>
                <a:latin typeface="+mn-lt"/>
              </a:rPr>
              <a:t>Switching Chips</a:t>
            </a:r>
            <a:endParaRPr lang="en-US" sz="2200" dirty="0">
              <a:solidFill>
                <a:prstClr val="white"/>
              </a:solidFill>
              <a:latin typeface="+mn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980196" y="2678884"/>
            <a:ext cx="4511032" cy="838199"/>
            <a:chOff x="6981124" y="2678884"/>
            <a:chExt cx="4511032" cy="838199"/>
          </a:xfrm>
        </p:grpSpPr>
        <p:sp>
          <p:nvSpPr>
            <p:cNvPr id="32" name="Rounded Rectangle 31"/>
            <p:cNvSpPr/>
            <p:nvPr/>
          </p:nvSpPr>
          <p:spPr bwMode="auto">
            <a:xfrm>
              <a:off x="6981124" y="2678884"/>
              <a:ext cx="1205824" cy="838199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 smtClean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 smtClean="0">
                  <a:solidFill>
                    <a:schemeClr val="tx1"/>
                  </a:solidFill>
                  <a:latin typeface="Calibri"/>
                </a:rPr>
                <a:t>OS</a:t>
              </a:r>
              <a:endParaRPr lang="en-US" sz="2100" dirty="0">
                <a:solidFill>
                  <a:schemeClr val="tx1"/>
                </a:solidFill>
                <a:latin typeface="Calibri"/>
              </a:endParaRP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8191924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9848656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43" name="Rounded Rectangle 42"/>
            <p:cNvSpPr/>
            <p:nvPr/>
          </p:nvSpPr>
          <p:spPr bwMode="auto">
            <a:xfrm>
              <a:off x="8655680" y="2678884"/>
              <a:ext cx="1205824" cy="83819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 smtClean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 smtClean="0">
                  <a:solidFill>
                    <a:schemeClr val="tx1"/>
                  </a:solidFill>
                  <a:latin typeface="Calibri"/>
                </a:rPr>
                <a:t>OS</a:t>
              </a:r>
              <a:endParaRPr lang="en-US" sz="2100" dirty="0">
                <a:solidFill>
                  <a:schemeClr val="tx1"/>
                </a:solidFill>
                <a:latin typeface="Calibri"/>
              </a:endParaRPr>
            </a:p>
          </p:txBody>
        </p:sp>
        <p:sp>
          <p:nvSpPr>
            <p:cNvPr id="44" name="Rounded Rectangle 43"/>
            <p:cNvSpPr/>
            <p:nvPr/>
          </p:nvSpPr>
          <p:spPr bwMode="auto">
            <a:xfrm>
              <a:off x="10286332" y="2678884"/>
              <a:ext cx="1205824" cy="83819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 smtClean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 smtClean="0">
                  <a:solidFill>
                    <a:schemeClr val="tx1"/>
                  </a:solidFill>
                  <a:latin typeface="Calibri"/>
                </a:rPr>
                <a:t>OS</a:t>
              </a:r>
              <a:endParaRPr lang="en-US" sz="2100" dirty="0">
                <a:solidFill>
                  <a:schemeClr val="tx1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380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30580" y="4114798"/>
            <a:ext cx="1149927" cy="2202875"/>
            <a:chOff x="2382980" y="3602179"/>
            <a:chExt cx="1149927" cy="2202875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017817" y="4107871"/>
            <a:ext cx="1149927" cy="2202875"/>
            <a:chOff x="2382980" y="3602179"/>
            <a:chExt cx="1149927" cy="2202875"/>
          </a:xfrm>
        </p:grpSpPr>
        <p:sp>
          <p:nvSpPr>
            <p:cNvPr id="14" name="Rounded Rectangle 1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05054" y="4107871"/>
            <a:ext cx="1149927" cy="2202875"/>
            <a:chOff x="2382980" y="3602179"/>
            <a:chExt cx="1149927" cy="2202875"/>
          </a:xfrm>
        </p:grpSpPr>
        <p:sp>
          <p:nvSpPr>
            <p:cNvPr id="23" name="Rounded Rectangle 22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592291" y="4107871"/>
            <a:ext cx="1149927" cy="2202875"/>
            <a:chOff x="2382980" y="3602179"/>
            <a:chExt cx="1149927" cy="2202875"/>
          </a:xfrm>
        </p:grpSpPr>
        <p:sp>
          <p:nvSpPr>
            <p:cNvPr id="32" name="Rounded Rectangle 31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2230580" y="360218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</a:t>
            </a:r>
            <a:endParaRPr lang="en-US" dirty="0"/>
          </a:p>
        </p:txBody>
      </p:sp>
      <p:sp>
        <p:nvSpPr>
          <p:cNvPr id="42" name="Rounded Rectangle 41"/>
          <p:cNvSpPr/>
          <p:nvPr/>
        </p:nvSpPr>
        <p:spPr>
          <a:xfrm>
            <a:off x="4017816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</a:t>
            </a:r>
            <a:endParaRPr lang="en-US" dirty="0"/>
          </a:p>
        </p:txBody>
      </p:sp>
      <p:sp>
        <p:nvSpPr>
          <p:cNvPr id="43" name="Rounded Rectangle 42"/>
          <p:cNvSpPr/>
          <p:nvPr/>
        </p:nvSpPr>
        <p:spPr>
          <a:xfrm>
            <a:off x="5805052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</a:t>
            </a:r>
            <a:endParaRPr lang="en-US" dirty="0"/>
          </a:p>
        </p:txBody>
      </p:sp>
      <p:sp>
        <p:nvSpPr>
          <p:cNvPr id="44" name="Rounded Rectangle 43"/>
          <p:cNvSpPr/>
          <p:nvPr/>
        </p:nvSpPr>
        <p:spPr>
          <a:xfrm>
            <a:off x="7592288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</a:t>
            </a:r>
            <a:endParaRPr lang="en-US" dirty="0"/>
          </a:p>
        </p:txBody>
      </p:sp>
      <p:sp>
        <p:nvSpPr>
          <p:cNvPr id="45" name="Rounded Rectangle 44"/>
          <p:cNvSpPr/>
          <p:nvPr/>
        </p:nvSpPr>
        <p:spPr>
          <a:xfrm>
            <a:off x="6622470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Spine</a:t>
            </a:r>
            <a:endParaRPr lang="en-US" dirty="0"/>
          </a:p>
        </p:txBody>
      </p:sp>
      <p:sp>
        <p:nvSpPr>
          <p:cNvPr id="46" name="Rounded Rectangle 45"/>
          <p:cNvSpPr/>
          <p:nvPr/>
        </p:nvSpPr>
        <p:spPr>
          <a:xfrm>
            <a:off x="3089561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Spine</a:t>
            </a:r>
            <a:endParaRPr lang="en-US" dirty="0"/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2805544" y="268085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3664525" y="268085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2" idx="0"/>
            <a:endCxn id="45" idx="2"/>
          </p:cNvCxnSpPr>
          <p:nvPr/>
        </p:nvCxnSpPr>
        <p:spPr>
          <a:xfrm flipV="1">
            <a:off x="4592780" y="2680855"/>
            <a:ext cx="2604654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4925285" y="22375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Spine</a:t>
            </a:r>
            <a:endParaRPr lang="en-US" dirty="0"/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2805544" y="268085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4592780" y="268085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5500249" y="268085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3" idx="2"/>
            <a:endCxn id="44" idx="0"/>
          </p:cNvCxnSpPr>
          <p:nvPr/>
        </p:nvCxnSpPr>
        <p:spPr>
          <a:xfrm>
            <a:off x="5500249" y="2680854"/>
            <a:ext cx="2667003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5" idx="2"/>
            <a:endCxn id="44" idx="0"/>
          </p:cNvCxnSpPr>
          <p:nvPr/>
        </p:nvCxnSpPr>
        <p:spPr>
          <a:xfrm>
            <a:off x="7197434" y="2680855"/>
            <a:ext cx="9698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3664525" y="268085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46" idx="2"/>
            <a:endCxn id="44" idx="0"/>
          </p:cNvCxnSpPr>
          <p:nvPr/>
        </p:nvCxnSpPr>
        <p:spPr>
          <a:xfrm>
            <a:off x="3664525" y="2680855"/>
            <a:ext cx="4502727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  <a:endCxn id="43" idx="0"/>
          </p:cNvCxnSpPr>
          <p:nvPr/>
        </p:nvCxnSpPr>
        <p:spPr>
          <a:xfrm flipH="1">
            <a:off x="6380016" y="2680855"/>
            <a:ext cx="8174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5" idx="2"/>
            <a:endCxn id="40" idx="0"/>
          </p:cNvCxnSpPr>
          <p:nvPr/>
        </p:nvCxnSpPr>
        <p:spPr>
          <a:xfrm flipH="1">
            <a:off x="2805544" y="2680855"/>
            <a:ext cx="4391890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5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959925" y="3699162"/>
            <a:ext cx="1149927" cy="1371602"/>
            <a:chOff x="2382980" y="3602179"/>
            <a:chExt cx="1149927" cy="1371602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OLT</a:t>
              </a:r>
              <a:endParaRPr lang="en-US" sz="1600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OLT</a:t>
              </a:r>
              <a:endParaRPr lang="en-US" sz="1600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OLT</a:t>
              </a:r>
              <a:endParaRPr lang="en-US" sz="16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47162" y="3692235"/>
            <a:ext cx="1149927" cy="1371602"/>
            <a:chOff x="4017817" y="4107871"/>
            <a:chExt cx="1149927" cy="1371602"/>
          </a:xfrm>
        </p:grpSpPr>
        <p:sp>
          <p:nvSpPr>
            <p:cNvPr id="14" name="Rounded Rectangle 13"/>
            <p:cNvSpPr/>
            <p:nvPr/>
          </p:nvSpPr>
          <p:spPr>
            <a:xfrm>
              <a:off x="4017817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17817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017817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017817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017817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534399" y="3692235"/>
            <a:ext cx="1149927" cy="1371602"/>
            <a:chOff x="5805054" y="4107871"/>
            <a:chExt cx="1149927" cy="1371602"/>
          </a:xfrm>
        </p:grpSpPr>
        <p:sp>
          <p:nvSpPr>
            <p:cNvPr id="23" name="Rounded Rectangle 22"/>
            <p:cNvSpPr/>
            <p:nvPr/>
          </p:nvSpPr>
          <p:spPr>
            <a:xfrm>
              <a:off x="5805054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5805054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805054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5805054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805054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4959925" y="318654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</a:t>
            </a:r>
            <a:endParaRPr lang="en-US" dirty="0"/>
          </a:p>
        </p:txBody>
      </p:sp>
      <p:sp>
        <p:nvSpPr>
          <p:cNvPr id="42" name="Rounded Rectangle 41"/>
          <p:cNvSpPr/>
          <p:nvPr/>
        </p:nvSpPr>
        <p:spPr>
          <a:xfrm>
            <a:off x="6747161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</a:t>
            </a:r>
            <a:endParaRPr lang="en-US" dirty="0"/>
          </a:p>
        </p:txBody>
      </p:sp>
      <p:sp>
        <p:nvSpPr>
          <p:cNvPr id="43" name="Rounded Rectangle 42"/>
          <p:cNvSpPr/>
          <p:nvPr/>
        </p:nvSpPr>
        <p:spPr>
          <a:xfrm>
            <a:off x="8534397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</a:t>
            </a:r>
            <a:endParaRPr lang="en-US" dirty="0"/>
          </a:p>
        </p:txBody>
      </p:sp>
      <p:sp>
        <p:nvSpPr>
          <p:cNvPr id="46" name="Rounded Rectangle 45"/>
          <p:cNvSpPr/>
          <p:nvPr/>
        </p:nvSpPr>
        <p:spPr>
          <a:xfrm>
            <a:off x="5818906" y="182188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Spine</a:t>
            </a:r>
            <a:endParaRPr lang="en-US" dirty="0"/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5534889" y="2265219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6393870" y="2265219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7654630" y="182187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Spine</a:t>
            </a:r>
            <a:endParaRPr lang="en-US" dirty="0"/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5534889" y="2265218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7322125" y="2265218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8229594" y="2265218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6393870" y="2265219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0" idx="1"/>
          </p:cNvCxnSpPr>
          <p:nvPr/>
        </p:nvCxnSpPr>
        <p:spPr>
          <a:xfrm flipH="1" flipV="1">
            <a:off x="4197927" y="3616033"/>
            <a:ext cx="761998" cy="775857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" idx="1"/>
          </p:cNvCxnSpPr>
          <p:nvPr/>
        </p:nvCxnSpPr>
        <p:spPr>
          <a:xfrm flipH="1">
            <a:off x="4197927" y="4391890"/>
            <a:ext cx="761998" cy="845128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4103104" y="430427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3207741" y="3823737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207741" y="4316349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207741" y="4871503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3341888" y="3957883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3364904" y="4382855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3341888" y="4382855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2967041" y="37667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967041" y="3902318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2967041" y="4798433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967041" y="4950084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2980498" y="4217096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2987226" y="4394930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0" idx="1"/>
            <a:endCxn id="68" idx="6"/>
          </p:cNvCxnSpPr>
          <p:nvPr/>
        </p:nvCxnSpPr>
        <p:spPr>
          <a:xfrm flipH="1" flipV="1">
            <a:off x="4260267" y="4382855"/>
            <a:ext cx="699658" cy="9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 rot="5400000">
            <a:off x="2826328" y="3713293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mtClean="0"/>
              <a:t>…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 rot="5400000">
            <a:off x="2826326" y="4212060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mtClean="0"/>
              <a:t>…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 rot="5400000">
            <a:off x="2826322" y="476624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mtClean="0"/>
              <a:t>…</a:t>
            </a:r>
            <a:endParaRPr lang="en-US" dirty="0"/>
          </a:p>
        </p:txBody>
      </p:sp>
      <p:sp>
        <p:nvSpPr>
          <p:cNvPr id="89" name="Left Brace 88"/>
          <p:cNvSpPr/>
          <p:nvPr/>
        </p:nvSpPr>
        <p:spPr>
          <a:xfrm rot="5400000">
            <a:off x="3727885" y="1867671"/>
            <a:ext cx="218573" cy="2186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061892" y="2258286"/>
            <a:ext cx="1574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Passive Optical</a:t>
            </a:r>
          </a:p>
          <a:p>
            <a:pPr algn="ctr"/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4040764" y="517938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flipH="1" flipV="1">
            <a:off x="3813521" y="5080131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3820249" y="5257965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5400000">
            <a:off x="3659349" y="5075095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67" name="Oval 66"/>
          <p:cNvSpPr/>
          <p:nvPr/>
        </p:nvSpPr>
        <p:spPr>
          <a:xfrm>
            <a:off x="4075395" y="3544186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3848152" y="3444933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3854880" y="3622767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5400000">
            <a:off x="3693980" y="343989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22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396272" y="2494523"/>
            <a:ext cx="1098522" cy="2258016"/>
            <a:chOff x="506862" y="2539679"/>
            <a:chExt cx="1098522" cy="2258016"/>
          </a:xfrm>
        </p:grpSpPr>
        <p:sp>
          <p:nvSpPr>
            <p:cNvPr id="32" name="Rectangle 31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Curved Connector 3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urved Connector 34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urved Connector 38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6" name="Group 255"/>
          <p:cNvGrpSpPr/>
          <p:nvPr/>
        </p:nvGrpSpPr>
        <p:grpSpPr>
          <a:xfrm>
            <a:off x="10681595" y="2494523"/>
            <a:ext cx="1072597" cy="2258016"/>
            <a:chOff x="9959648" y="2543981"/>
            <a:chExt cx="1231257" cy="2258016"/>
          </a:xfrm>
        </p:grpSpPr>
        <p:sp>
          <p:nvSpPr>
            <p:cNvPr id="257" name="Rectangle 25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8" name="Group 257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77" name="Elbow Connector 27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9" name="Group 258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72" name="Elbow Connector 27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0" name="Group 25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67" name="Elbow Connector 26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260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62" name="Elbow Connector 26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ounded Rectangle 1"/>
          <p:cNvSpPr/>
          <p:nvPr/>
        </p:nvSpPr>
        <p:spPr>
          <a:xfrm>
            <a:off x="5407448" y="2488977"/>
            <a:ext cx="1357610" cy="2263562"/>
          </a:xfrm>
          <a:prstGeom prst="roundRect">
            <a:avLst>
              <a:gd name="adj" fmla="val 8503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 smtClean="0"/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 smtClean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>
                <a:solidFill>
                  <a:schemeClr val="tx1"/>
                </a:solidFill>
              </a:rPr>
              <a:t> </a:t>
            </a:r>
            <a:r>
              <a:rPr lang="en-US" sz="1600" smtClean="0">
                <a:solidFill>
                  <a:schemeClr val="tx1"/>
                </a:solidFill>
              </a:rPr>
              <a:t>     Schedule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n-US" sz="1050" dirty="0" smtClean="0"/>
          </a:p>
          <a:p>
            <a:pPr algn="ctr">
              <a:lnSpc>
                <a:spcPct val="80000"/>
              </a:lnSpc>
            </a:pPr>
            <a:r>
              <a:rPr lang="en-US" b="1" dirty="0" smtClean="0"/>
              <a:t>Fixed Function</a:t>
            </a:r>
            <a:endParaRPr lang="en-US" b="1" dirty="0"/>
          </a:p>
        </p:txBody>
      </p:sp>
      <p:grpSp>
        <p:nvGrpSpPr>
          <p:cNvPr id="282" name="Group 281"/>
          <p:cNvGrpSpPr/>
          <p:nvPr/>
        </p:nvGrpSpPr>
        <p:grpSpPr>
          <a:xfrm>
            <a:off x="4137228" y="2494523"/>
            <a:ext cx="1192939" cy="2258016"/>
            <a:chOff x="3055028" y="2539679"/>
            <a:chExt cx="1276257" cy="2258016"/>
          </a:xfrm>
        </p:grpSpPr>
        <p:sp>
          <p:nvSpPr>
            <p:cNvPr id="283" name="Rectangle 282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4" name="Group 283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17" name="Rectangle 316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8" name="Group 31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9" name="Trapezoid 31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20" name="TextBox 31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13" name="Rectangle 312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4" name="Group 31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5" name="Trapezoid 3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6" name="TextBox 31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09" name="Rectangle 308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0" name="Group 30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1" name="Trapezoid 31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2" name="TextBox 31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7" name="Group 286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05" name="Rectangle 304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06" name="Group 30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07" name="Trapezoid 30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08" name="TextBox 30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8" name="Group 287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294" name="Rectangle 293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5" name="Group 29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96" name="Trapezoid 2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97" name="TextBox 29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9" name="Group 288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290" name="Rectangle 289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1" name="Group 29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92" name="Trapezoid 2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93" name="TextBox 29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21" name="Group 320"/>
          <p:cNvGrpSpPr/>
          <p:nvPr/>
        </p:nvGrpSpPr>
        <p:grpSpPr>
          <a:xfrm>
            <a:off x="2861122" y="2474318"/>
            <a:ext cx="1192939" cy="2258016"/>
            <a:chOff x="3055028" y="2539679"/>
            <a:chExt cx="1276257" cy="2258016"/>
          </a:xfrm>
        </p:grpSpPr>
        <p:sp>
          <p:nvSpPr>
            <p:cNvPr id="322" name="Rectangle 321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3" name="Group 322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49" name="Rectangle 348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50" name="Group 34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51" name="Trapezoid 35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52" name="TextBox 351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4" name="Group 323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45" name="Rectangle 344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6" name="Group 34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47" name="Trapezoid 34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8" name="TextBox 34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5" name="Group 324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41" name="Rectangle 340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2" name="Group 34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43" name="Trapezoid 34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4" name="TextBox 34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6" name="Group 325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37" name="Rectangle 336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8" name="Group 33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9" name="Trapezoid 33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0" name="TextBox 33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7" name="Group 326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33" name="Rectangle 332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4" name="Group 33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5" name="Trapezoid 3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36" name="TextBox 33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8" name="Group 327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29" name="Rectangle 328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0" name="Group 32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1" name="Trapezoid 33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32" name="TextBox 331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53" name="Group 352"/>
          <p:cNvGrpSpPr/>
          <p:nvPr/>
        </p:nvGrpSpPr>
        <p:grpSpPr>
          <a:xfrm>
            <a:off x="1585565" y="2474318"/>
            <a:ext cx="1192939" cy="2258016"/>
            <a:chOff x="3055028" y="2539679"/>
            <a:chExt cx="1276257" cy="2258016"/>
          </a:xfrm>
        </p:grpSpPr>
        <p:sp>
          <p:nvSpPr>
            <p:cNvPr id="354" name="Rectangle 353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5" name="Group 354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81" name="Rectangle 380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82" name="Group 38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83" name="Trapezoid 38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84" name="TextBox 383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6" name="Group 355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77" name="Rectangle 376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8" name="Group 37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9" name="Trapezoid 37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80" name="TextBox 37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7" name="Group 356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73" name="Rectangle 372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4" name="Group 37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5" name="Trapezoid 37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76" name="TextBox 37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8" name="Group 357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69" name="Rectangle 368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0" name="Group 36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1" name="Trapezoid 37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72" name="TextBox 37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9" name="Group 358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65" name="Rectangle 364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6" name="Group 36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67" name="Trapezoid 36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8" name="TextBox 36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60" name="Group 359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61" name="Rectangle 360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2" name="Group 36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63" name="Trapezoid 36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4" name="TextBox 363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85" name="Group 384"/>
          <p:cNvGrpSpPr/>
          <p:nvPr/>
        </p:nvGrpSpPr>
        <p:grpSpPr>
          <a:xfrm>
            <a:off x="9402127" y="2496441"/>
            <a:ext cx="1192939" cy="2258016"/>
            <a:chOff x="3055028" y="2539679"/>
            <a:chExt cx="1276257" cy="2258016"/>
          </a:xfrm>
        </p:grpSpPr>
        <p:sp>
          <p:nvSpPr>
            <p:cNvPr id="386" name="Rectangle 385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87" name="Group 386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13" name="Rectangle 412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4" name="Group 41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15" name="Trapezoid 4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16" name="TextBox 415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88" name="Group 387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09" name="Rectangle 408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0" name="Group 40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11" name="Trapezoid 41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12" name="TextBox 41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89" name="Group 388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05" name="Rectangle 404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06" name="Group 40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07" name="Trapezoid 40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8" name="TextBox 40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0" name="Group 389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01" name="Rectangle 400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02" name="Group 40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03" name="Trapezoid 40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4" name="TextBox 40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1" name="Group 390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97" name="Rectangle 396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8" name="Group 39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99" name="Trapezoid 39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0" name="TextBox 39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2" name="Group 391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93" name="Rectangle 392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4" name="Group 39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95" name="Trapezoid 39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96" name="TextBox 395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417" name="Group 416"/>
          <p:cNvGrpSpPr/>
          <p:nvPr/>
        </p:nvGrpSpPr>
        <p:grpSpPr>
          <a:xfrm>
            <a:off x="8126021" y="2476236"/>
            <a:ext cx="1192939" cy="2258016"/>
            <a:chOff x="3055028" y="2539679"/>
            <a:chExt cx="1276257" cy="2258016"/>
          </a:xfrm>
        </p:grpSpPr>
        <p:sp>
          <p:nvSpPr>
            <p:cNvPr id="418" name="Rectangle 417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19" name="Group 418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45" name="Rectangle 444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6" name="Group 44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47" name="Trapezoid 44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8" name="TextBox 447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0" name="Group 419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41" name="Rectangle 440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2" name="Group 44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43" name="Trapezoid 44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4" name="TextBox 44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1" name="Group 420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37" name="Rectangle 436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8" name="Group 43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9" name="Trapezoid 43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0" name="TextBox 43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2" name="Group 421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33" name="Rectangle 432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4" name="Group 43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5" name="Trapezoid 4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36" name="TextBox 43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3" name="Group 422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429" name="Rectangle 428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0" name="Group 42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1" name="Trapezoid 43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32" name="TextBox 43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4" name="Group 423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425" name="Rectangle 424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26" name="Group 42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27" name="Trapezoid 42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28" name="TextBox 427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449" name="Group 448"/>
          <p:cNvGrpSpPr/>
          <p:nvPr/>
        </p:nvGrpSpPr>
        <p:grpSpPr>
          <a:xfrm>
            <a:off x="6850464" y="2476236"/>
            <a:ext cx="1192939" cy="2258016"/>
            <a:chOff x="3055028" y="2539679"/>
            <a:chExt cx="1276257" cy="2258016"/>
          </a:xfrm>
        </p:grpSpPr>
        <p:sp>
          <p:nvSpPr>
            <p:cNvPr id="450" name="Rectangle 449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51" name="Group 450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77" name="Rectangle 476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8" name="Group 47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9" name="Trapezoid 47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80" name="TextBox 47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2" name="Group 451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73" name="Rectangle 472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4" name="Group 47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5" name="Trapezoid 47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76" name="TextBox 47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3" name="Group 452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69" name="Rectangle 468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0" name="Group 46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1" name="Trapezoid 47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72" name="TextBox 47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4" name="Group 453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65" name="Rectangle 464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66" name="Group 46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67" name="Trapezoid 46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8" name="TextBox 46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5" name="Group 454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461" name="Rectangle 460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62" name="Group 46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63" name="Trapezoid 46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4" name="TextBox 46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6" name="Group 455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457" name="Rectangle 456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8" name="Group 45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59" name="Trapezoid 45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0" name="TextBox 45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sp>
        <p:nvSpPr>
          <p:cNvPr id="3" name="TextBox 2"/>
          <p:cNvSpPr txBox="1"/>
          <p:nvPr/>
        </p:nvSpPr>
        <p:spPr>
          <a:xfrm>
            <a:off x="2057955" y="4732334"/>
            <a:ext cx="27809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 smtClean="0"/>
              <a:t>Ingresss</a:t>
            </a:r>
            <a:r>
              <a:rPr lang="en-US" sz="1600" dirty="0" smtClean="0"/>
              <a:t> </a:t>
            </a:r>
            <a:r>
              <a:rPr lang="en-US" sz="1600" dirty="0" err="1" smtClean="0"/>
              <a:t>Match+Action</a:t>
            </a:r>
            <a:r>
              <a:rPr lang="en-US" sz="1600" dirty="0" smtClean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/ Checksum Verification</a:t>
            </a:r>
            <a:endParaRPr lang="en-US" sz="1600" dirty="0"/>
          </a:p>
        </p:txBody>
      </p:sp>
      <p:sp>
        <p:nvSpPr>
          <p:cNvPr id="481" name="TextBox 480"/>
          <p:cNvSpPr txBox="1"/>
          <p:nvPr/>
        </p:nvSpPr>
        <p:spPr>
          <a:xfrm>
            <a:off x="7368432" y="4732334"/>
            <a:ext cx="2723246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E</a:t>
            </a:r>
            <a:r>
              <a:rPr lang="en-US" sz="1600" dirty="0" err="1" smtClean="0"/>
              <a:t>gresss</a:t>
            </a:r>
            <a:r>
              <a:rPr lang="en-US" sz="1600" dirty="0" smtClean="0"/>
              <a:t> </a:t>
            </a:r>
            <a:r>
              <a:rPr lang="en-US" sz="1600" dirty="0" err="1" smtClean="0"/>
              <a:t>Match+Action</a:t>
            </a:r>
            <a:r>
              <a:rPr lang="en-US" sz="1600" dirty="0" smtClean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/ Checksum Update</a:t>
            </a:r>
            <a:endParaRPr lang="en-US" sz="1600" dirty="0"/>
          </a:p>
        </p:txBody>
      </p:sp>
      <p:sp>
        <p:nvSpPr>
          <p:cNvPr id="482" name="TextBox 481"/>
          <p:cNvSpPr txBox="1"/>
          <p:nvPr/>
        </p:nvSpPr>
        <p:spPr>
          <a:xfrm>
            <a:off x="597213" y="4732334"/>
            <a:ext cx="707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/>
              <a:t>Parser</a:t>
            </a:r>
            <a:endParaRPr lang="en-US" sz="1600" dirty="0"/>
          </a:p>
        </p:txBody>
      </p:sp>
      <p:sp>
        <p:nvSpPr>
          <p:cNvPr id="483" name="TextBox 482"/>
          <p:cNvSpPr txBox="1"/>
          <p:nvPr/>
        </p:nvSpPr>
        <p:spPr>
          <a:xfrm>
            <a:off x="10735356" y="4732334"/>
            <a:ext cx="9426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smtClean="0"/>
              <a:t>Deparser</a:t>
            </a:r>
            <a:endParaRPr lang="en-US" sz="1600" dirty="0"/>
          </a:p>
        </p:txBody>
      </p:sp>
      <p:sp>
        <p:nvSpPr>
          <p:cNvPr id="484" name="TextBox 483"/>
          <p:cNvSpPr txBox="1"/>
          <p:nvPr/>
        </p:nvSpPr>
        <p:spPr>
          <a:xfrm>
            <a:off x="5616515" y="4732334"/>
            <a:ext cx="93160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Traffic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Manager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44054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752658" y="1448312"/>
            <a:ext cx="2187606" cy="4611083"/>
            <a:chOff x="218790" y="1452668"/>
            <a:chExt cx="2187606" cy="4611083"/>
          </a:xfrm>
        </p:grpSpPr>
        <p:sp>
          <p:nvSpPr>
            <p:cNvPr id="11" name="Rectangle 10"/>
            <p:cNvSpPr/>
            <p:nvPr/>
          </p:nvSpPr>
          <p:spPr>
            <a:xfrm>
              <a:off x="218790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Tofino ASIC</a:t>
              </a:r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8790" y="1452668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switch.p4</a:t>
              </a:r>
              <a:endParaRPr lang="en-US" b="1" dirty="0"/>
            </a:p>
          </p:txBody>
        </p:sp>
        <p:cxnSp>
          <p:nvCxnSpPr>
            <p:cNvPr id="25" name="Straight Arrow Connector 24"/>
            <p:cNvCxnSpPr>
              <a:stCxn id="51" idx="2"/>
              <a:endCxn id="11" idx="0"/>
            </p:cNvCxnSpPr>
            <p:nvPr/>
          </p:nvCxnSpPr>
          <p:spPr>
            <a:xfrm>
              <a:off x="1312593" y="4718134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2" idx="2"/>
              <a:endCxn id="51" idx="0"/>
            </p:cNvCxnSpPr>
            <p:nvPr/>
          </p:nvCxnSpPr>
          <p:spPr>
            <a:xfrm>
              <a:off x="1312593" y="2473774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18790" y="3164912"/>
              <a:ext cx="2187606" cy="1553222"/>
              <a:chOff x="1276881" y="3797412"/>
              <a:chExt cx="2187606" cy="1553222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 smtClean="0"/>
                  <a:t>Barefoot P4 Compiler</a:t>
                </a:r>
                <a:endParaRPr lang="en-US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 smtClean="0"/>
                  <a:t>tna.p4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 smtClean="0"/>
                  <a:t>(arch)</a:t>
                </a:r>
                <a:endParaRPr lang="en-US" dirty="0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2" name="Group 91"/>
          <p:cNvGrpSpPr/>
          <p:nvPr/>
        </p:nvGrpSpPr>
        <p:grpSpPr>
          <a:xfrm>
            <a:off x="3037268" y="1448312"/>
            <a:ext cx="2187606" cy="4611083"/>
            <a:chOff x="2737093" y="1452668"/>
            <a:chExt cx="2187606" cy="4611083"/>
          </a:xfrm>
        </p:grpSpPr>
        <p:sp>
          <p:nvSpPr>
            <p:cNvPr id="18" name="Rectangle 17"/>
            <p:cNvSpPr/>
            <p:nvPr/>
          </p:nvSpPr>
          <p:spPr>
            <a:xfrm>
              <a:off x="2737093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Tomahawk ASIC</a:t>
              </a:r>
              <a:endParaRPr lang="en-US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37093" y="3164912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Broadcom SDK</a:t>
              </a:r>
              <a:endParaRPr lang="en-US" dirty="0"/>
            </a:p>
          </p:txBody>
        </p:sp>
        <p:cxnSp>
          <p:nvCxnSpPr>
            <p:cNvPr id="13" name="Straight Arrow Connector 12"/>
            <p:cNvCxnSpPr>
              <a:stCxn id="19" idx="2"/>
              <a:endCxn id="18" idx="0"/>
            </p:cNvCxnSpPr>
            <p:nvPr/>
          </p:nvCxnSpPr>
          <p:spPr>
            <a:xfrm>
              <a:off x="3830896" y="4718135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2737093" y="1452668"/>
              <a:ext cx="2187606" cy="1021108"/>
              <a:chOff x="3795185" y="2393195"/>
              <a:chExt cx="2187606" cy="1021108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4794299" y="2459126"/>
                <a:ext cx="1110343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 smtClean="0"/>
                  <a:t>ofdpa.pdf</a:t>
                </a:r>
                <a:endParaRPr lang="en-US" sz="1600" dirty="0" smtClean="0"/>
              </a:p>
              <a:p>
                <a:pPr algn="ctr"/>
                <a:r>
                  <a:rPr lang="en-US" sz="1600" dirty="0" smtClean="0"/>
                  <a:t>(spec)</a:t>
                </a:r>
                <a:endParaRPr lang="en-US" sz="1600" dirty="0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873335" y="2448818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smtClean="0"/>
                  <a:t>ofdpa.c</a:t>
                </a:r>
                <a:endParaRPr lang="en-US" sz="1600" dirty="0" smtClean="0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873334" y="2938266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</a:t>
                </a:r>
                <a:r>
                  <a:rPr lang="en-US" sz="1600" dirty="0" err="1" smtClean="0"/>
                  <a:t>fdpa.h</a:t>
                </a:r>
                <a:endParaRPr lang="en-US" sz="1600" dirty="0" smtClean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795185" y="2393195"/>
                <a:ext cx="2187606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59" name="Straight Arrow Connector 58"/>
            <p:cNvCxnSpPr>
              <a:stCxn id="37" idx="2"/>
              <a:endCxn id="19" idx="0"/>
            </p:cNvCxnSpPr>
            <p:nvPr/>
          </p:nvCxnSpPr>
          <p:spPr>
            <a:xfrm>
              <a:off x="3830896" y="2473776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348004" y="1448312"/>
            <a:ext cx="2187606" cy="4611083"/>
            <a:chOff x="5021579" y="1448312"/>
            <a:chExt cx="2187606" cy="4611083"/>
          </a:xfrm>
        </p:grpSpPr>
        <p:sp>
          <p:nvSpPr>
            <p:cNvPr id="69" name="Rectangle 68"/>
            <p:cNvSpPr/>
            <p:nvPr/>
          </p:nvSpPr>
          <p:spPr>
            <a:xfrm>
              <a:off x="5021579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Tomahawk ASIC</a:t>
              </a:r>
              <a:endParaRPr lang="en-US" dirty="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021579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ofdpa.p4</a:t>
              </a:r>
              <a:endParaRPr lang="en-US" b="1" dirty="0"/>
            </a:p>
          </p:txBody>
        </p:sp>
        <p:cxnSp>
          <p:nvCxnSpPr>
            <p:cNvPr id="71" name="Straight Arrow Connector 70"/>
            <p:cNvCxnSpPr>
              <a:stCxn id="81" idx="2"/>
              <a:endCxn id="69" idx="0"/>
            </p:cNvCxnSpPr>
            <p:nvPr/>
          </p:nvCxnSpPr>
          <p:spPr>
            <a:xfrm>
              <a:off x="6115382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6115382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/>
            <p:cNvGrpSpPr/>
            <p:nvPr/>
          </p:nvGrpSpPr>
          <p:grpSpPr>
            <a:xfrm>
              <a:off x="5021579" y="3160556"/>
              <a:ext cx="2187606" cy="1553222"/>
              <a:chOff x="1276881" y="3797412"/>
              <a:chExt cx="2187606" cy="1553222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 smtClean="0"/>
                  <a:t>Broadcom P4 Compiler</a:t>
                </a:r>
                <a:endParaRPr lang="en-US" dirty="0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 smtClean="0"/>
                  <a:t>brcm.p4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 smtClean="0"/>
                  <a:t>(arch)</a:t>
                </a:r>
                <a:endParaRPr lang="en-US" dirty="0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7645676" y="1448312"/>
            <a:ext cx="2191705" cy="4611083"/>
            <a:chOff x="7535783" y="1448312"/>
            <a:chExt cx="2191705" cy="4611083"/>
          </a:xfrm>
        </p:grpSpPr>
        <p:sp>
          <p:nvSpPr>
            <p:cNvPr id="66" name="Rectangle 65"/>
            <p:cNvSpPr/>
            <p:nvPr/>
          </p:nvSpPr>
          <p:spPr>
            <a:xfrm>
              <a:off x="7539882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Tomahawk ASIC</a:t>
              </a:r>
              <a:endParaRPr lang="en-US" dirty="0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39882" y="3160556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Broadcom SDK</a:t>
              </a:r>
              <a:endParaRPr lang="en-US" dirty="0"/>
            </a:p>
          </p:txBody>
        </p:sp>
        <p:cxnSp>
          <p:nvCxnSpPr>
            <p:cNvPr id="68" name="Straight Arrow Connector 67"/>
            <p:cNvCxnSpPr>
              <a:endCxn id="82" idx="0"/>
            </p:cNvCxnSpPr>
            <p:nvPr/>
          </p:nvCxnSpPr>
          <p:spPr>
            <a:xfrm>
              <a:off x="8633685" y="4713779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535783" y="1448312"/>
              <a:ext cx="2158409" cy="1021108"/>
              <a:chOff x="3902759" y="2393195"/>
              <a:chExt cx="2158409" cy="1021108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986614" y="2459126"/>
                <a:ext cx="996406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 smtClean="0"/>
                  <a:t>sai.pdf</a:t>
                </a:r>
                <a:endParaRPr lang="en-US" sz="1600" dirty="0" smtClean="0"/>
              </a:p>
              <a:p>
                <a:pPr algn="ctr"/>
                <a:r>
                  <a:rPr lang="en-US" sz="1600" dirty="0" smtClean="0"/>
                  <a:t>(spec)</a:t>
                </a:r>
                <a:endParaRPr lang="en-US" sz="1600" dirty="0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3955812" y="2448818"/>
                <a:ext cx="952654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 smtClean="0"/>
                  <a:t>sai.c</a:t>
                </a:r>
                <a:endParaRPr lang="en-US" sz="1600" dirty="0" smtClean="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3955812" y="2938266"/>
                <a:ext cx="952653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/>
                  <a:t>s</a:t>
                </a:r>
                <a:r>
                  <a:rPr lang="en-US" sz="1400" dirty="0" err="1" smtClean="0"/>
                  <a:t>ai-brcm.h</a:t>
                </a:r>
                <a:endParaRPr lang="en-US" sz="1400" dirty="0" smtClean="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902759" y="2393195"/>
                <a:ext cx="2158409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>
              <a:off x="8633685" y="2469420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9944377" y="1448312"/>
            <a:ext cx="2187606" cy="4611083"/>
            <a:chOff x="9899055" y="1448312"/>
            <a:chExt cx="2187606" cy="4611083"/>
          </a:xfrm>
        </p:grpSpPr>
        <p:sp>
          <p:nvSpPr>
            <p:cNvPr id="83" name="Rectangle 82"/>
            <p:cNvSpPr/>
            <p:nvPr/>
          </p:nvSpPr>
          <p:spPr>
            <a:xfrm>
              <a:off x="9899055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XXX ASIC</a:t>
              </a:r>
              <a:endParaRPr lang="en-US" dirty="0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9899055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sai.p4</a:t>
              </a:r>
              <a:endParaRPr lang="en-US" b="1" dirty="0"/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>
              <a:off x="10992858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10992858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Group 86"/>
            <p:cNvGrpSpPr/>
            <p:nvPr/>
          </p:nvGrpSpPr>
          <p:grpSpPr>
            <a:xfrm>
              <a:off x="9899055" y="3160556"/>
              <a:ext cx="2187606" cy="1553222"/>
              <a:chOff x="1276881" y="3797412"/>
              <a:chExt cx="2187606" cy="1553222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 smtClean="0"/>
                  <a:t>XXX P4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 smtClean="0"/>
                  <a:t>Compiler</a:t>
                </a:r>
                <a:endParaRPr lang="en-US" dirty="0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 smtClean="0"/>
                  <a:t>xxx.p4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 smtClean="0"/>
                  <a:t>(arch)</a:t>
                </a:r>
                <a:endParaRPr lang="en-US" dirty="0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 rot="16200000">
            <a:off x="-128028" y="1643152"/>
            <a:ext cx="1112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Pipeline</a:t>
            </a:r>
          </a:p>
          <a:p>
            <a:pPr algn="ctr"/>
            <a:r>
              <a:rPr lang="en-US" dirty="0" smtClean="0"/>
              <a:t>Definition</a:t>
            </a:r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 rot="16200000">
            <a:off x="-1865" y="3600349"/>
            <a:ext cx="868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Vendor</a:t>
            </a:r>
          </a:p>
          <a:p>
            <a:pPr algn="ctr"/>
            <a:r>
              <a:rPr lang="en-US" dirty="0" smtClean="0"/>
              <a:t>SDK</a:t>
            </a:r>
            <a:endParaRPr lang="en-US" dirty="0"/>
          </a:p>
        </p:txBody>
      </p:sp>
      <p:sp>
        <p:nvSpPr>
          <p:cNvPr id="100" name="TextBox 99"/>
          <p:cNvSpPr txBox="1"/>
          <p:nvPr/>
        </p:nvSpPr>
        <p:spPr>
          <a:xfrm rot="16200000">
            <a:off x="-113825" y="5368751"/>
            <a:ext cx="108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Switching</a:t>
            </a:r>
          </a:p>
          <a:p>
            <a:pPr algn="ctr"/>
            <a:r>
              <a:rPr lang="en-US" dirty="0" smtClean="0"/>
              <a:t>Chip</a:t>
            </a:r>
            <a:endParaRPr lang="en-US" dirty="0"/>
          </a:p>
        </p:txBody>
      </p:sp>
      <p:sp>
        <p:nvSpPr>
          <p:cNvPr id="104" name="TextBox 103"/>
          <p:cNvSpPr txBox="1"/>
          <p:nvPr/>
        </p:nvSpPr>
        <p:spPr>
          <a:xfrm>
            <a:off x="18595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Compiles</a:t>
            </a:r>
            <a:endParaRPr lang="en-US" sz="1600" i="1" dirty="0"/>
          </a:p>
        </p:txBody>
      </p:sp>
      <p:sp>
        <p:nvSpPr>
          <p:cNvPr id="105" name="TextBox 104"/>
          <p:cNvSpPr txBox="1"/>
          <p:nvPr/>
        </p:nvSpPr>
        <p:spPr>
          <a:xfrm>
            <a:off x="182033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Abstracts</a:t>
            </a:r>
            <a:endParaRPr lang="en-US" sz="1600" i="1" dirty="0"/>
          </a:p>
        </p:txBody>
      </p:sp>
      <p:sp>
        <p:nvSpPr>
          <p:cNvPr id="106" name="TextBox 105"/>
          <p:cNvSpPr txBox="1"/>
          <p:nvPr/>
        </p:nvSpPr>
        <p:spPr>
          <a:xfrm>
            <a:off x="6441807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Compiles</a:t>
            </a:r>
            <a:endParaRPr lang="en-US" sz="1600" i="1" dirty="0"/>
          </a:p>
        </p:txBody>
      </p:sp>
      <p:sp>
        <p:nvSpPr>
          <p:cNvPr id="107" name="TextBox 106"/>
          <p:cNvSpPr txBox="1"/>
          <p:nvPr/>
        </p:nvSpPr>
        <p:spPr>
          <a:xfrm>
            <a:off x="110330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Compiles</a:t>
            </a:r>
            <a:endParaRPr lang="en-US" sz="1600" i="1" dirty="0"/>
          </a:p>
        </p:txBody>
      </p:sp>
      <p:sp>
        <p:nvSpPr>
          <p:cNvPr id="108" name="TextBox 107"/>
          <p:cNvSpPr txBox="1"/>
          <p:nvPr/>
        </p:nvSpPr>
        <p:spPr>
          <a:xfrm>
            <a:off x="8743578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Abstracts</a:t>
            </a:r>
            <a:endParaRPr lang="en-US" sz="1600" i="1" dirty="0"/>
          </a:p>
        </p:txBody>
      </p:sp>
      <p:sp>
        <p:nvSpPr>
          <p:cNvPr id="109" name="TextBox 108"/>
          <p:cNvSpPr txBox="1"/>
          <p:nvPr/>
        </p:nvSpPr>
        <p:spPr>
          <a:xfrm>
            <a:off x="11047144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Abstracts</a:t>
            </a:r>
            <a:endParaRPr lang="en-US" sz="1600" i="1" dirty="0"/>
          </a:p>
        </p:txBody>
      </p:sp>
      <p:sp>
        <p:nvSpPr>
          <p:cNvPr id="110" name="TextBox 109"/>
          <p:cNvSpPr txBox="1"/>
          <p:nvPr/>
        </p:nvSpPr>
        <p:spPr>
          <a:xfrm>
            <a:off x="8752543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Abstracts</a:t>
            </a:r>
            <a:endParaRPr lang="en-US" sz="1600" i="1" dirty="0"/>
          </a:p>
        </p:txBody>
      </p:sp>
      <p:sp>
        <p:nvSpPr>
          <p:cNvPr id="111" name="TextBox 110"/>
          <p:cNvSpPr txBox="1"/>
          <p:nvPr/>
        </p:nvSpPr>
        <p:spPr>
          <a:xfrm>
            <a:off x="643985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Abstracts</a:t>
            </a:r>
            <a:endParaRPr lang="en-US" sz="1600" i="1" dirty="0"/>
          </a:p>
        </p:txBody>
      </p:sp>
      <p:sp>
        <p:nvSpPr>
          <p:cNvPr id="112" name="TextBox 111"/>
          <p:cNvSpPr txBox="1"/>
          <p:nvPr/>
        </p:nvSpPr>
        <p:spPr>
          <a:xfrm>
            <a:off x="4139383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Abstracts</a:t>
            </a:r>
            <a:endParaRPr lang="en-US" sz="1600" i="1" dirty="0"/>
          </a:p>
        </p:txBody>
      </p:sp>
      <p:sp>
        <p:nvSpPr>
          <p:cNvPr id="113" name="TextBox 112"/>
          <p:cNvSpPr txBox="1"/>
          <p:nvPr/>
        </p:nvSpPr>
        <p:spPr>
          <a:xfrm>
            <a:off x="4145255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Abstracts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199260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517301" y="2447831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Routing Table</a:t>
            </a:r>
          </a:p>
          <a:p>
            <a:pPr algn="ctr"/>
            <a:r>
              <a:rPr lang="en-US" b="1" dirty="0" smtClean="0"/>
              <a:t>(RIB)</a:t>
            </a:r>
            <a:endParaRPr lang="en-US" b="1" dirty="0"/>
          </a:p>
        </p:txBody>
      </p:sp>
      <p:cxnSp>
        <p:nvCxnSpPr>
          <p:cNvPr id="6" name="Straight Arrow Connector 5"/>
          <p:cNvCxnSpPr>
            <a:stCxn id="23" idx="2"/>
            <a:endCxn id="17" idx="0"/>
          </p:cNvCxnSpPr>
          <p:nvPr/>
        </p:nvCxnSpPr>
        <p:spPr>
          <a:xfrm>
            <a:off x="5438268" y="3182789"/>
            <a:ext cx="0" cy="5636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517301" y="3746424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Forwarding Table</a:t>
            </a:r>
          </a:p>
          <a:p>
            <a:pPr algn="ctr"/>
            <a:r>
              <a:rPr lang="en-US" b="1" dirty="0" smtClean="0"/>
              <a:t>(FIB)</a:t>
            </a:r>
            <a:endParaRPr lang="en-US" b="1" dirty="0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00949" y="3463672"/>
            <a:ext cx="3874614" cy="93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25486" y="3929237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 Plane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525486" y="2628777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 Plane</a:t>
            </a:r>
            <a:endParaRPr lang="en-US" dirty="0"/>
          </a:p>
        </p:txBody>
      </p:sp>
      <p:cxnSp>
        <p:nvCxnSpPr>
          <p:cNvPr id="29" name="Straight Arrow Connector 28"/>
          <p:cNvCxnSpPr>
            <a:endCxn id="23" idx="0"/>
          </p:cNvCxnSpPr>
          <p:nvPr/>
        </p:nvCxnSpPr>
        <p:spPr>
          <a:xfrm>
            <a:off x="5438267" y="1956740"/>
            <a:ext cx="1" cy="4910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8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74;p132"/>
          <p:cNvSpPr/>
          <p:nvPr/>
        </p:nvSpPr>
        <p:spPr>
          <a:xfrm>
            <a:off x="7624984" y="4274364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gNMI</a:t>
            </a:r>
            <a:r>
              <a:rPr lang="en" dirty="0" smtClean="0"/>
              <a:t> </a:t>
            </a:r>
            <a:r>
              <a:rPr lang="en" dirty="0"/>
              <a:t>Server</a:t>
            </a:r>
            <a:endParaRPr dirty="0"/>
          </a:p>
        </p:txBody>
      </p:sp>
      <p:sp>
        <p:nvSpPr>
          <p:cNvPr id="13" name="Google Shape;1275;p132"/>
          <p:cNvSpPr/>
          <p:nvPr/>
        </p:nvSpPr>
        <p:spPr>
          <a:xfrm>
            <a:off x="7624984" y="2655439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gNMI </a:t>
            </a:r>
            <a:r>
              <a:rPr lang="en" dirty="0" smtClean="0"/>
              <a:t>Client</a:t>
            </a:r>
            <a:endParaRPr dirty="0"/>
          </a:p>
        </p:txBody>
      </p:sp>
      <p:pic>
        <p:nvPicPr>
          <p:cNvPr id="14" name="Google Shape;1276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7934" y="157873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277;p132"/>
          <p:cNvSpPr txBox="1"/>
          <p:nvPr/>
        </p:nvSpPr>
        <p:spPr>
          <a:xfrm>
            <a:off x="3278959" y="2129114"/>
            <a:ext cx="1738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 </a:t>
            </a:r>
            <a:r>
              <a:rPr lang="en" sz="1600" dirty="0"/>
              <a:t>YANG</a:t>
            </a:r>
            <a:r>
              <a:rPr lang="en" sz="16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Compiler</a:t>
            </a:r>
            <a:endParaRPr sz="16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i="1" dirty="0"/>
              <a:t>(e.g. ygot)</a:t>
            </a:r>
            <a:endParaRPr sz="1400" i="1" dirty="0"/>
          </a:p>
        </p:txBody>
      </p:sp>
      <p:sp>
        <p:nvSpPr>
          <p:cNvPr id="16" name="Google Shape;1272;p132"/>
          <p:cNvSpPr/>
          <p:nvPr/>
        </p:nvSpPr>
        <p:spPr>
          <a:xfrm>
            <a:off x="1371110" y="1578714"/>
            <a:ext cx="1851300" cy="659986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Consolas"/>
                <a:ea typeface="Consolas"/>
                <a:cs typeface="Consolas"/>
                <a:sym typeface="Consolas"/>
              </a:rPr>
              <a:t>model.yang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" name="Google Shape;1278;p132"/>
          <p:cNvSpPr/>
          <p:nvPr/>
        </p:nvSpPr>
        <p:spPr>
          <a:xfrm>
            <a:off x="5130258" y="1578714"/>
            <a:ext cx="1921705" cy="6600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err="1" smtClean="0"/>
              <a:t>model.go</a:t>
            </a:r>
            <a:r>
              <a:rPr lang="en-US" sz="1600" b="1" dirty="0" smtClean="0"/>
              <a:t>, </a:t>
            </a:r>
            <a:r>
              <a:rPr lang="en" sz="1600" b="1" dirty="0" err="1" smtClean="0"/>
              <a:t>model.cc</a:t>
            </a:r>
            <a:r>
              <a:rPr lang="en-US" sz="1600" b="1" dirty="0" smtClean="0"/>
              <a:t>, </a:t>
            </a:r>
            <a:r>
              <a:rPr lang="en" sz="1600" b="1" dirty="0" smtClean="0"/>
              <a:t> </a:t>
            </a:r>
            <a:r>
              <a:rPr lang="en" sz="1600" b="1" dirty="0" err="1" smtClean="0"/>
              <a:t>model.java</a:t>
            </a:r>
            <a:r>
              <a:rPr lang="en-US" sz="1600" b="1" dirty="0"/>
              <a:t>.</a:t>
            </a:r>
            <a:r>
              <a:rPr lang="en" sz="1600" b="1" dirty="0" smtClean="0"/>
              <a:t> </a:t>
            </a:r>
            <a:r>
              <a:rPr lang="en" sz="1600" b="1" dirty="0"/>
              <a:t>...</a:t>
            </a:r>
            <a:endParaRPr sz="1600" b="1" dirty="0"/>
          </a:p>
        </p:txBody>
      </p:sp>
      <p:cxnSp>
        <p:nvCxnSpPr>
          <p:cNvPr id="19" name="Google Shape;1279;p132"/>
          <p:cNvCxnSpPr>
            <a:stCxn id="16" idx="3"/>
            <a:endCxn id="14" idx="1"/>
          </p:cNvCxnSpPr>
          <p:nvPr/>
        </p:nvCxnSpPr>
        <p:spPr>
          <a:xfrm>
            <a:off x="3222410" y="1908707"/>
            <a:ext cx="595524" cy="1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" name="Google Shape;1280;p132"/>
          <p:cNvCxnSpPr>
            <a:stCxn id="14" idx="3"/>
            <a:endCxn id="18" idx="1"/>
          </p:cNvCxnSpPr>
          <p:nvPr/>
        </p:nvCxnSpPr>
        <p:spPr>
          <a:xfrm flipV="1">
            <a:off x="4409386" y="1908714"/>
            <a:ext cx="720872" cy="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1281;p132"/>
          <p:cNvCxnSpPr>
            <a:stCxn id="18" idx="2"/>
            <a:endCxn id="27" idx="0"/>
          </p:cNvCxnSpPr>
          <p:nvPr/>
        </p:nvCxnSpPr>
        <p:spPr>
          <a:xfrm>
            <a:off x="6091111" y="2238714"/>
            <a:ext cx="14417" cy="1080594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83;p132"/>
          <p:cNvCxnSpPr>
            <a:stCxn id="27" idx="3"/>
            <a:endCxn id="13" idx="1"/>
          </p:cNvCxnSpPr>
          <p:nvPr/>
        </p:nvCxnSpPr>
        <p:spPr>
          <a:xfrm flipV="1">
            <a:off x="6401254" y="2866939"/>
            <a:ext cx="1223730" cy="7823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84;p132"/>
          <p:cNvCxnSpPr>
            <a:stCxn id="27" idx="3"/>
            <a:endCxn id="12" idx="1"/>
          </p:cNvCxnSpPr>
          <p:nvPr/>
        </p:nvCxnSpPr>
        <p:spPr>
          <a:xfrm>
            <a:off x="6401254" y="3649289"/>
            <a:ext cx="1223730" cy="8365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" name="Google Shape;1285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9802" y="331930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286;p132"/>
          <p:cNvSpPr txBox="1"/>
          <p:nvPr/>
        </p:nvSpPr>
        <p:spPr>
          <a:xfrm>
            <a:off x="3817934" y="3133894"/>
            <a:ext cx="2100750" cy="903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chemeClr val="dk1"/>
                </a:solidFill>
              </a:rPr>
              <a:t>Language-Specific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dk1"/>
                </a:solidFill>
              </a:rPr>
              <a:t>Compiler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i="1" dirty="0">
                <a:solidFill>
                  <a:schemeClr val="dk1"/>
                </a:solidFill>
              </a:rPr>
              <a:t>(e.g. go, </a:t>
            </a:r>
            <a:r>
              <a:rPr lang="en-US" sz="1400" i="1" dirty="0">
                <a:solidFill>
                  <a:schemeClr val="dk1"/>
                </a:solidFill>
              </a:rPr>
              <a:t>g</a:t>
            </a:r>
            <a:r>
              <a:rPr lang="en" sz="1400" i="1" dirty="0" smtClean="0">
                <a:solidFill>
                  <a:schemeClr val="dk1"/>
                </a:solidFill>
              </a:rPr>
              <a:t>cc</a:t>
            </a:r>
            <a:r>
              <a:rPr lang="en" sz="1400" i="1" dirty="0">
                <a:solidFill>
                  <a:schemeClr val="dk1"/>
                </a:solidFill>
              </a:rPr>
              <a:t>, javac)</a:t>
            </a:r>
            <a:endParaRPr sz="1400" i="1" dirty="0">
              <a:solidFill>
                <a:schemeClr val="dk1"/>
              </a:solidFill>
            </a:endParaRPr>
          </a:p>
        </p:txBody>
      </p:sp>
      <p:sp>
        <p:nvSpPr>
          <p:cNvPr id="30" name="Google Shape;1287;p132"/>
          <p:cNvSpPr txBox="1"/>
          <p:nvPr/>
        </p:nvSpPr>
        <p:spPr>
          <a:xfrm>
            <a:off x="8684583" y="3232985"/>
            <a:ext cx="2274361" cy="88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 smtClean="0"/>
              <a:t>Model-Independent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dirty="0" smtClean="0"/>
              <a:t>Runtime API</a:t>
            </a:r>
            <a:r>
              <a:rPr lang="en-US" sz="1600" dirty="0" smtClean="0"/>
              <a:t>, represented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a</a:t>
            </a:r>
            <a:r>
              <a:rPr lang="en-US" sz="1600" dirty="0" smtClean="0"/>
              <a:t>s a </a:t>
            </a:r>
            <a:r>
              <a:rPr lang="en-US" sz="1600" dirty="0" err="1" smtClean="0"/>
              <a:t>ProtoBuf</a:t>
            </a:r>
            <a:endParaRPr lang="en-US" sz="1600" dirty="0" smtClean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dirty="0"/>
          </a:p>
        </p:txBody>
      </p:sp>
      <p:sp>
        <p:nvSpPr>
          <p:cNvPr id="31" name="Google Shape;1288;p132"/>
          <p:cNvSpPr/>
          <p:nvPr/>
        </p:nvSpPr>
        <p:spPr>
          <a:xfrm>
            <a:off x="8416684" y="3078439"/>
            <a:ext cx="267900" cy="1195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345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4130497" y="4648432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4130497" y="4921710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5593059" y="5388974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6939312" y="4598270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9521859" y="4612667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9289114" y="5108604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9227746" y="4605484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8206344" y="4907282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6976034" y="4892976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5629755" y="4612515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8126418" y="4605484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7067827" y="5374546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9609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3674" y="482780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3110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5240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6022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5525731" y="4648585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4373" y="4383529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3882053" y="2105628"/>
            <a:ext cx="7658783" cy="1883237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7" name="Google Shape;1474;p153"/>
          <p:cNvSpPr/>
          <p:nvPr/>
        </p:nvSpPr>
        <p:spPr>
          <a:xfrm>
            <a:off x="4034143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8" name="Google Shape;1475;p153"/>
          <p:cNvSpPr/>
          <p:nvPr/>
        </p:nvSpPr>
        <p:spPr>
          <a:xfrm>
            <a:off x="7463187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dirty="0"/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" name="Google Shape;1476;p153"/>
          <p:cNvSpPr/>
          <p:nvPr/>
        </p:nvSpPr>
        <p:spPr>
          <a:xfrm>
            <a:off x="5771256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0" name="Google Shape;1477;p153"/>
          <p:cNvSpPr/>
          <p:nvPr/>
        </p:nvSpPr>
        <p:spPr>
          <a:xfrm>
            <a:off x="9139908" y="3770445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1478;p153"/>
          <p:cNvGrpSpPr/>
          <p:nvPr/>
        </p:nvGrpSpPr>
        <p:grpSpPr>
          <a:xfrm>
            <a:off x="4033534" y="3066670"/>
            <a:ext cx="6526148" cy="624384"/>
            <a:chOff x="1857562" y="1862873"/>
            <a:chExt cx="5368339" cy="510651"/>
          </a:xfrm>
        </p:grpSpPr>
        <p:sp>
          <p:nvSpPr>
            <p:cNvPr id="52" name="Google Shape;1479;p153"/>
            <p:cNvSpPr/>
            <p:nvPr/>
          </p:nvSpPr>
          <p:spPr>
            <a:xfrm>
              <a:off x="1858062" y="1862873"/>
              <a:ext cx="4896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OVS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480;p153"/>
            <p:cNvSpPr/>
            <p:nvPr/>
          </p:nvSpPr>
          <p:spPr>
            <a:xfrm>
              <a:off x="2450878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/>
                <a:t>BMv2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81;p153"/>
            <p:cNvSpPr/>
            <p:nvPr/>
          </p:nvSpPr>
          <p:spPr>
            <a:xfrm>
              <a:off x="3114344" y="1863225"/>
              <a:ext cx="6909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Barefoot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82;p153"/>
            <p:cNvSpPr/>
            <p:nvPr/>
          </p:nvSpPr>
          <p:spPr>
            <a:xfrm>
              <a:off x="3871416" y="1863225"/>
              <a:ext cx="6273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Cavium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483;p153"/>
            <p:cNvSpPr/>
            <p:nvPr/>
          </p:nvSpPr>
          <p:spPr>
            <a:xfrm>
              <a:off x="4565397" y="1862873"/>
              <a:ext cx="7044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Mellanox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484;p153"/>
            <p:cNvSpPr/>
            <p:nvPr/>
          </p:nvSpPr>
          <p:spPr>
            <a:xfrm>
              <a:off x="5346857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Ciena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485;p153"/>
            <p:cNvSpPr/>
            <p:nvPr/>
          </p:nvSpPr>
          <p:spPr>
            <a:xfrm>
              <a:off x="5987529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Cisco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486;p153"/>
            <p:cNvSpPr/>
            <p:nvPr/>
          </p:nvSpPr>
          <p:spPr>
            <a:xfrm>
              <a:off x="6642022" y="1862873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Corsa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487;p153"/>
            <p:cNvSpPr/>
            <p:nvPr/>
          </p:nvSpPr>
          <p:spPr>
            <a:xfrm>
              <a:off x="1857562" y="2150024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Fujitsu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488;p153"/>
            <p:cNvSpPr/>
            <p:nvPr/>
          </p:nvSpPr>
          <p:spPr>
            <a:xfrm>
              <a:off x="2528661" y="2128625"/>
              <a:ext cx="4071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HP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489;p153"/>
            <p:cNvSpPr/>
            <p:nvPr/>
          </p:nvSpPr>
          <p:spPr>
            <a:xfrm>
              <a:off x="3002054" y="2128775"/>
              <a:ext cx="7044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Huawei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0;p153"/>
            <p:cNvSpPr/>
            <p:nvPr/>
          </p:nvSpPr>
          <p:spPr>
            <a:xfrm>
              <a:off x="3758983" y="2128250"/>
              <a:ext cx="6273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Juniper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1;p153"/>
            <p:cNvSpPr/>
            <p:nvPr/>
          </p:nvSpPr>
          <p:spPr>
            <a:xfrm>
              <a:off x="4457980" y="2128238"/>
              <a:ext cx="7860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Lumentum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2;p153"/>
            <p:cNvSpPr/>
            <p:nvPr/>
          </p:nvSpPr>
          <p:spPr>
            <a:xfrm>
              <a:off x="5304275" y="2128238"/>
              <a:ext cx="7860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Microsemi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3;p153"/>
            <p:cNvSpPr/>
            <p:nvPr/>
          </p:nvSpPr>
          <p:spPr>
            <a:xfrm>
              <a:off x="6150575" y="2128250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Polatis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4;p153"/>
            <p:cNvSpPr txBox="1"/>
            <p:nvPr/>
          </p:nvSpPr>
          <p:spPr>
            <a:xfrm>
              <a:off x="6766200" y="2126778"/>
              <a:ext cx="459701" cy="214683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...</a:t>
              </a:r>
              <a:endParaRPr sz="12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1495;p153"/>
          <p:cNvSpPr/>
          <p:nvPr/>
        </p:nvSpPr>
        <p:spPr>
          <a:xfrm>
            <a:off x="5233114" y="1971126"/>
            <a:ext cx="1115363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FlowRule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" name="Google Shape;1496;p153"/>
          <p:cNvSpPr/>
          <p:nvPr/>
        </p:nvSpPr>
        <p:spPr>
          <a:xfrm>
            <a:off x="4034143" y="1971126"/>
            <a:ext cx="1115363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Topology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0" name="Google Shape;1497;p153"/>
          <p:cNvSpPr/>
          <p:nvPr/>
        </p:nvSpPr>
        <p:spPr>
          <a:xfrm>
            <a:off x="6432085" y="1971126"/>
            <a:ext cx="1527971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FlowObjective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1" name="Google Shape;1498;p153"/>
          <p:cNvSpPr/>
          <p:nvPr/>
        </p:nvSpPr>
        <p:spPr>
          <a:xfrm>
            <a:off x="8043938" y="1971126"/>
            <a:ext cx="941066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2" name="Google Shape;1499;p153"/>
          <p:cNvSpPr/>
          <p:nvPr/>
        </p:nvSpPr>
        <p:spPr>
          <a:xfrm>
            <a:off x="9060060" y="1971126"/>
            <a:ext cx="941066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gNOI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5" name="Google Shape;1502;p153"/>
          <p:cNvSpPr txBox="1"/>
          <p:nvPr/>
        </p:nvSpPr>
        <p:spPr>
          <a:xfrm>
            <a:off x="10076182" y="1965773"/>
            <a:ext cx="472098" cy="309444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1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6" name="Google Shape;1503;p153"/>
          <p:cNvSpPr/>
          <p:nvPr/>
        </p:nvSpPr>
        <p:spPr>
          <a:xfrm>
            <a:off x="4034143" y="2365258"/>
            <a:ext cx="6514137" cy="59791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Distributed</a:t>
            </a:r>
            <a:r>
              <a:rPr lang="en" b="0" i="0" u="none" strike="noStrike" cap="none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C</a:t>
            </a:r>
            <a:r>
              <a:rPr lang="en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ore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6" name="Google Shape;1513;p153"/>
          <p:cNvSpPr/>
          <p:nvPr/>
        </p:nvSpPr>
        <p:spPr>
          <a:xfrm>
            <a:off x="6267826" y="832729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1514;p153"/>
          <p:cNvSpPr/>
          <p:nvPr/>
        </p:nvSpPr>
        <p:spPr>
          <a:xfrm>
            <a:off x="6345465" y="924066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1515;p153"/>
          <p:cNvSpPr/>
          <p:nvPr/>
        </p:nvSpPr>
        <p:spPr>
          <a:xfrm>
            <a:off x="6432092" y="1005927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Control </a:t>
            </a:r>
            <a:r>
              <a:rPr lang="en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Apps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1519;p153"/>
          <p:cNvCxnSpPr/>
          <p:nvPr/>
        </p:nvCxnSpPr>
        <p:spPr>
          <a:xfrm flipH="1">
            <a:off x="4591708" y="1501864"/>
            <a:ext cx="2604369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3" name="Google Shape;1520;p153"/>
          <p:cNvCxnSpPr/>
          <p:nvPr/>
        </p:nvCxnSpPr>
        <p:spPr>
          <a:xfrm flipH="1">
            <a:off x="5790915" y="1501864"/>
            <a:ext cx="1405162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4" name="Google Shape;1521;p153"/>
          <p:cNvCxnSpPr/>
          <p:nvPr/>
        </p:nvCxnSpPr>
        <p:spPr>
          <a:xfrm>
            <a:off x="7196077" y="1501864"/>
            <a:ext cx="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5" name="Google Shape;1522;p153"/>
          <p:cNvCxnSpPr/>
          <p:nvPr/>
        </p:nvCxnSpPr>
        <p:spPr>
          <a:xfrm>
            <a:off x="7196077" y="1501864"/>
            <a:ext cx="1318536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6" name="Google Shape;1523;p153"/>
          <p:cNvCxnSpPr/>
          <p:nvPr/>
        </p:nvCxnSpPr>
        <p:spPr>
          <a:xfrm>
            <a:off x="7196077" y="1501864"/>
            <a:ext cx="233440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2767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5226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2134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Left Brace 99"/>
          <p:cNvSpPr/>
          <p:nvPr/>
        </p:nvSpPr>
        <p:spPr>
          <a:xfrm>
            <a:off x="3586896" y="3067100"/>
            <a:ext cx="140158" cy="106155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1387419" y="3228709"/>
            <a:ext cx="226459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Southbound Plugins</a:t>
            </a:r>
          </a:p>
          <a:p>
            <a:pPr algn="r"/>
            <a:r>
              <a:rPr lang="en-US" sz="1600" dirty="0" smtClean="0"/>
              <a:t>Device-specific Drivers</a:t>
            </a:r>
          </a:p>
          <a:p>
            <a:pPr algn="r"/>
            <a:r>
              <a:rPr lang="en-US" sz="1600" dirty="0" smtClean="0"/>
              <a:t>Shared Protocol Libraries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22459" y="1876135"/>
            <a:ext cx="1864096" cy="488720"/>
            <a:chOff x="1822459" y="1876135"/>
            <a:chExt cx="1864096" cy="488720"/>
          </a:xfrm>
        </p:grpSpPr>
        <p:sp>
          <p:nvSpPr>
            <p:cNvPr id="3" name="Left Brace 2"/>
            <p:cNvSpPr/>
            <p:nvPr/>
          </p:nvSpPr>
          <p:spPr>
            <a:xfrm>
              <a:off x="3566885" y="1876135"/>
              <a:ext cx="119670" cy="48872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822459" y="1954096"/>
              <a:ext cx="1795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/>
                <a:t>Northbound APIs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26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30;p154"/>
          <p:cNvSpPr/>
          <p:nvPr/>
        </p:nvSpPr>
        <p:spPr>
          <a:xfrm>
            <a:off x="3855176" y="4031210"/>
            <a:ext cx="11106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Google Shape;1531;p154"/>
          <p:cNvSpPr/>
          <p:nvPr/>
        </p:nvSpPr>
        <p:spPr>
          <a:xfrm>
            <a:off x="5116977" y="4031211"/>
            <a:ext cx="11640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1" name="Google Shape;1532;p154"/>
          <p:cNvSpPr/>
          <p:nvPr/>
        </p:nvSpPr>
        <p:spPr>
          <a:xfrm>
            <a:off x="6416453" y="4031211"/>
            <a:ext cx="1110600" cy="532272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Netconf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2" name="Google Shape;1533;p154"/>
          <p:cNvSpPr/>
          <p:nvPr/>
        </p:nvSpPr>
        <p:spPr>
          <a:xfrm>
            <a:off x="7697092" y="4031210"/>
            <a:ext cx="1110600" cy="532273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/>
              <a:t>...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Google Shape;1534;p154"/>
          <p:cNvSpPr/>
          <p:nvPr/>
        </p:nvSpPr>
        <p:spPr>
          <a:xfrm>
            <a:off x="3855176" y="3503075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Rule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14" name="Google Shape;1535;p154"/>
          <p:cNvSpPr/>
          <p:nvPr/>
        </p:nvSpPr>
        <p:spPr>
          <a:xfrm>
            <a:off x="3855177" y="2806759"/>
            <a:ext cx="12807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OF-DPA Pipeline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Google Shape;1536;p154"/>
          <p:cNvSpPr/>
          <p:nvPr/>
        </p:nvSpPr>
        <p:spPr>
          <a:xfrm>
            <a:off x="5287313" y="2806747"/>
            <a:ext cx="17475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Single Table </a:t>
            </a:r>
            <a:r>
              <a:rPr lang="en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6" name="Google Shape;1537;p154"/>
          <p:cNvSpPr/>
          <p:nvPr/>
        </p:nvSpPr>
        <p:spPr>
          <a:xfrm>
            <a:off x="7186650" y="2806747"/>
            <a:ext cx="16206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P4</a:t>
            </a:r>
            <a:r>
              <a:rPr lang="en-US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-Defined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8" name="Google Shape;1538;p154"/>
          <p:cNvSpPr/>
          <p:nvPr/>
        </p:nvSpPr>
        <p:spPr>
          <a:xfrm>
            <a:off x="3855176" y="2281886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Objective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cxnSp>
        <p:nvCxnSpPr>
          <p:cNvPr id="19" name="Google Shape;1540;p154"/>
          <p:cNvCxnSpPr>
            <a:stCxn id="20" idx="2"/>
            <a:endCxn id="25" idx="0"/>
          </p:cNvCxnSpPr>
          <p:nvPr/>
        </p:nvCxnSpPr>
        <p:spPr>
          <a:xfrm>
            <a:off x="3458752" y="1781330"/>
            <a:ext cx="0" cy="2723949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" name="Google Shape;1541;p154"/>
          <p:cNvSpPr txBox="1"/>
          <p:nvPr/>
        </p:nvSpPr>
        <p:spPr>
          <a:xfrm>
            <a:off x="2797402" y="1398503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Abstract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5" name="Google Shape;1541;p154"/>
          <p:cNvSpPr txBox="1"/>
          <p:nvPr/>
        </p:nvSpPr>
        <p:spPr>
          <a:xfrm>
            <a:off x="2797402" y="4505279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Concrete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7019" y="2931442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Multiple Pipelines</a:t>
            </a:r>
            <a:endParaRPr lang="en-US"/>
          </a:p>
        </p:txBody>
      </p:sp>
      <p:sp>
        <p:nvSpPr>
          <p:cNvPr id="3" name="Right Brace 2"/>
          <p:cNvSpPr/>
          <p:nvPr/>
        </p:nvSpPr>
        <p:spPr>
          <a:xfrm>
            <a:off x="8890379" y="2806747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047019" y="4115779"/>
            <a:ext cx="16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Multiple Drivers</a:t>
            </a:r>
            <a:endParaRPr lang="en-US" dirty="0"/>
          </a:p>
        </p:txBody>
      </p:sp>
      <p:sp>
        <p:nvSpPr>
          <p:cNvPr id="21" name="Right Brace 20"/>
          <p:cNvSpPr/>
          <p:nvPr/>
        </p:nvSpPr>
        <p:spPr>
          <a:xfrm>
            <a:off x="8890379" y="3991084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538;p154"/>
          <p:cNvSpPr/>
          <p:nvPr/>
        </p:nvSpPr>
        <p:spPr>
          <a:xfrm>
            <a:off x="3855176" y="1753258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 smtClean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Intents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4982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26935" y="2526439"/>
            <a:ext cx="6153938" cy="896976"/>
            <a:chOff x="817418" y="3084551"/>
            <a:chExt cx="6153938" cy="896976"/>
          </a:xfrm>
        </p:grpSpPr>
        <p:sp>
          <p:nvSpPr>
            <p:cNvPr id="75" name="Google Shape;1473;p153"/>
            <p:cNvSpPr/>
            <p:nvPr/>
          </p:nvSpPr>
          <p:spPr>
            <a:xfrm>
              <a:off x="817418" y="3171820"/>
              <a:ext cx="6153938" cy="809707"/>
            </a:xfrm>
            <a:prstGeom prst="roundRect">
              <a:avLst>
                <a:gd name="adj" fmla="val 16667"/>
              </a:avLst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 </a:t>
              </a:r>
              <a:endParaRPr lang="en-US" sz="2000" dirty="0" smtClean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b="0" i="0" u="none" strike="noStrike" cap="none" dirty="0" smtClean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ONOS</a:t>
              </a:r>
              <a:endParaRPr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5;p153"/>
            <p:cNvSpPr/>
            <p:nvPr/>
          </p:nvSpPr>
          <p:spPr>
            <a:xfrm>
              <a:off x="2124078" y="3084551"/>
              <a:ext cx="1115363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 smtClean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FlowRule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6;p153"/>
            <p:cNvSpPr/>
            <p:nvPr/>
          </p:nvSpPr>
          <p:spPr>
            <a:xfrm>
              <a:off x="925107" y="3084551"/>
              <a:ext cx="1115363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smtClean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Topology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7;p153"/>
            <p:cNvSpPr/>
            <p:nvPr/>
          </p:nvSpPr>
          <p:spPr>
            <a:xfrm>
              <a:off x="3323049" y="3084551"/>
              <a:ext cx="1527971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 smtClean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FlowObjective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8;p153"/>
            <p:cNvSpPr/>
            <p:nvPr/>
          </p:nvSpPr>
          <p:spPr>
            <a:xfrm>
              <a:off x="4934902" y="3084551"/>
              <a:ext cx="941066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 smtClean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gNMI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9;p153"/>
            <p:cNvSpPr/>
            <p:nvPr/>
          </p:nvSpPr>
          <p:spPr>
            <a:xfrm>
              <a:off x="5951024" y="3084551"/>
              <a:ext cx="941066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 smtClean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gNOI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1833;p166"/>
          <p:cNvSpPr/>
          <p:nvPr/>
        </p:nvSpPr>
        <p:spPr>
          <a:xfrm>
            <a:off x="3518527" y="49526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1835;p166"/>
          <p:cNvSpPr/>
          <p:nvPr/>
        </p:nvSpPr>
        <p:spPr>
          <a:xfrm>
            <a:off x="3601657" y="56301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 spec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515;p153"/>
          <p:cNvSpPr/>
          <p:nvPr/>
        </p:nvSpPr>
        <p:spPr>
          <a:xfrm>
            <a:off x="3239918" y="1246918"/>
            <a:ext cx="1527971" cy="8187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Zero-Touch Provisioning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App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3" name="Straight Arrow Connector 2"/>
          <p:cNvCxnSpPr>
            <a:stCxn id="53" idx="2"/>
            <a:endCxn id="60" idx="0"/>
          </p:cNvCxnSpPr>
          <p:nvPr/>
        </p:nvCxnSpPr>
        <p:spPr>
          <a:xfrm>
            <a:off x="4003903" y="858334"/>
            <a:ext cx="1" cy="38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60" idx="2"/>
            <a:endCxn id="64" idx="0"/>
          </p:cNvCxnSpPr>
          <p:nvPr/>
        </p:nvCxnSpPr>
        <p:spPr>
          <a:xfrm flipH="1">
            <a:off x="1592306" y="2065654"/>
            <a:ext cx="241159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0" idx="2"/>
            <a:endCxn id="63" idx="0"/>
          </p:cNvCxnSpPr>
          <p:nvPr/>
        </p:nvCxnSpPr>
        <p:spPr>
          <a:xfrm flipH="1">
            <a:off x="2791277" y="2065654"/>
            <a:ext cx="1212627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0" idx="2"/>
            <a:endCxn id="65" idx="0"/>
          </p:cNvCxnSpPr>
          <p:nvPr/>
        </p:nvCxnSpPr>
        <p:spPr>
          <a:xfrm>
            <a:off x="4003904" y="2065654"/>
            <a:ext cx="1926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0" idx="2"/>
            <a:endCxn id="66" idx="0"/>
          </p:cNvCxnSpPr>
          <p:nvPr/>
        </p:nvCxnSpPr>
        <p:spPr>
          <a:xfrm>
            <a:off x="4003904" y="2065654"/>
            <a:ext cx="15110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endCxn id="67" idx="0"/>
          </p:cNvCxnSpPr>
          <p:nvPr/>
        </p:nvCxnSpPr>
        <p:spPr>
          <a:xfrm>
            <a:off x="4003903" y="2080534"/>
            <a:ext cx="2527171" cy="445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1631790" y="3901400"/>
            <a:ext cx="4919777" cy="1342519"/>
            <a:chOff x="1867501" y="3664682"/>
            <a:chExt cx="4919777" cy="1342519"/>
          </a:xfrm>
        </p:grpSpPr>
        <p:cxnSp>
          <p:nvCxnSpPr>
            <p:cNvPr id="89" name="Google Shape;1453;p153"/>
            <p:cNvCxnSpPr/>
            <p:nvPr/>
          </p:nvCxnSpPr>
          <p:spPr>
            <a:xfrm rot="10800000" flipH="1">
              <a:off x="2346187" y="4691708"/>
              <a:ext cx="1352282" cy="14306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1454;p153"/>
            <p:cNvCxnSpPr/>
            <p:nvPr/>
          </p:nvCxnSpPr>
          <p:spPr>
            <a:xfrm>
              <a:off x="3999171" y="3944196"/>
              <a:ext cx="905000" cy="25136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1457;p153"/>
            <p:cNvCxnSpPr/>
            <p:nvPr/>
          </p:nvCxnSpPr>
          <p:spPr>
            <a:xfrm flipH="1">
              <a:off x="5980874" y="3908218"/>
              <a:ext cx="324589" cy="769215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1458;p153"/>
            <p:cNvCxnSpPr/>
            <p:nvPr/>
          </p:nvCxnSpPr>
          <p:spPr>
            <a:xfrm rot="10800000">
              <a:off x="4959472" y="4210016"/>
              <a:ext cx="911494" cy="481630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1459;p153"/>
            <p:cNvCxnSpPr/>
            <p:nvPr/>
          </p:nvCxnSpPr>
          <p:spPr>
            <a:xfrm rot="10800000" flipH="1">
              <a:off x="3729162" y="4195710"/>
              <a:ext cx="1132062" cy="45998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1460;p153"/>
            <p:cNvCxnSpPr/>
            <p:nvPr/>
          </p:nvCxnSpPr>
          <p:spPr>
            <a:xfrm flipV="1">
              <a:off x="2355173" y="4072046"/>
              <a:ext cx="984902" cy="5764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1461;p153"/>
            <p:cNvCxnSpPr/>
            <p:nvPr/>
          </p:nvCxnSpPr>
          <p:spPr>
            <a:xfrm flipH="1">
              <a:off x="4879546" y="3908218"/>
              <a:ext cx="1315753" cy="27327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1462;p153"/>
            <p:cNvCxnSpPr/>
            <p:nvPr/>
          </p:nvCxnSpPr>
          <p:spPr>
            <a:xfrm>
              <a:off x="3820955" y="4677280"/>
              <a:ext cx="2092610" cy="2164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1" name="Google Shape;1466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986238" y="3664682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468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58368" y="3944197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470;p153"/>
            <p:cNvCxnSpPr/>
            <p:nvPr/>
          </p:nvCxnSpPr>
          <p:spPr>
            <a:xfrm>
              <a:off x="2278859" y="3951319"/>
              <a:ext cx="1419774" cy="7475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5" name="Google Shape;1471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67501" y="3686263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25895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438354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05262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1" name="Straight Arrow Connector 110"/>
          <p:cNvCxnSpPr>
            <a:stCxn id="75" idx="2"/>
          </p:cNvCxnSpPr>
          <p:nvPr/>
        </p:nvCxnSpPr>
        <p:spPr>
          <a:xfrm flipH="1">
            <a:off x="3493450" y="3423415"/>
            <a:ext cx="510454" cy="608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813948" y="3542878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Software, Certs, </a:t>
            </a:r>
            <a:r>
              <a:rPr lang="en-US" dirty="0" err="1" smtClean="0"/>
              <a:t>Config</a:t>
            </a:r>
            <a:r>
              <a:rPr lang="en-US" dirty="0" smtClean="0"/>
              <a:t>, Pipeline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04364" y="3912210"/>
            <a:ext cx="844399" cy="578512"/>
          </a:xfrm>
          <a:prstGeom prst="rect">
            <a:avLst/>
          </a:prstGeom>
          <a:blipFill dpi="0" rotWithShape="1">
            <a:blip r:embed="rId4">
              <a:alphaModFix amt="3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87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564089" y="5483275"/>
            <a:ext cx="5666894" cy="12902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Atomix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24545" y="61408"/>
            <a:ext cx="1911928" cy="102003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mtClean="0"/>
              <a:t>Control App</a:t>
            </a:r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424545" y="1736961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/>
              <a:t>Topology Service</a:t>
            </a:r>
          </a:p>
          <a:p>
            <a:pPr algn="ctr"/>
            <a:r>
              <a:rPr lang="en-US" dirty="0" smtClean="0"/>
              <a:t>(ONOS)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2673928" y="437206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Event</a:t>
            </a:r>
            <a:endParaRPr lang="en-US" dirty="0" smtClean="0"/>
          </a:p>
          <a:p>
            <a:pPr algn="ctr">
              <a:lnSpc>
                <a:spcPct val="80000"/>
              </a:lnSpc>
            </a:pPr>
            <a:r>
              <a:rPr lang="en-US" dirty="0" smtClean="0"/>
              <a:t>Listener</a:t>
            </a:r>
            <a:endParaRPr lang="en-US" dirty="0"/>
          </a:p>
        </p:txBody>
      </p:sp>
      <p:sp>
        <p:nvSpPr>
          <p:cNvPr id="45" name="Rounded Rectangle 44"/>
          <p:cNvSpPr/>
          <p:nvPr/>
        </p:nvSpPr>
        <p:spPr>
          <a:xfrm>
            <a:off x="2673927" y="238119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Event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Listener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881745" y="107071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893127" y="108377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92219" y="1246595"/>
            <a:ext cx="160402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mtClean="0"/>
              <a:t>Topology Event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1969315" y="1224536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Register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52056" y="3662252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/>
              <a:t>Link Service</a:t>
            </a:r>
          </a:p>
          <a:p>
            <a:pPr algn="ctr"/>
            <a:r>
              <a:rPr lang="en-US" dirty="0" smtClean="0"/>
              <a:t>(ONOS)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052056" y="5606244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/>
              <a:t>Distributed Map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301438" y="4306488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Listener</a:t>
            </a:r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1301437" y="6002282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Map(</a:t>
            </a:r>
            <a:r>
              <a:rPr lang="en-US" dirty="0" err="1" smtClean="0"/>
              <a:t>k,v</a:t>
            </a:r>
            <a:r>
              <a:rPr lang="en-US" dirty="0" smtClean="0"/>
              <a:t>)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509256" y="4936221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520638" y="4949284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30013" y="4958637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Event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00487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Register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782470" y="3655127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/>
              <a:t>Device Service</a:t>
            </a:r>
          </a:p>
          <a:p>
            <a:pPr algn="ctr"/>
            <a:r>
              <a:rPr lang="en-US" dirty="0" smtClean="0"/>
              <a:t>(ONOS)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3782470" y="5599119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/>
              <a:t>Distributed Map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031852" y="4299363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Listener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4031851" y="599515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Map(</a:t>
            </a:r>
            <a:r>
              <a:rPr lang="en-US" dirty="0" err="1" smtClean="0"/>
              <a:t>k,v</a:t>
            </a:r>
            <a:r>
              <a:rPr lang="en-US" dirty="0" smtClean="0"/>
              <a:t>)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239670" y="492909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251052" y="494215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260360" y="4947743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Event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338721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Register</a:t>
            </a:r>
          </a:p>
        </p:txBody>
      </p:sp>
      <p:cxnSp>
        <p:nvCxnSpPr>
          <p:cNvPr id="43" name="Straight Arrow Connector 42"/>
          <p:cNvCxnSpPr>
            <a:stCxn id="40" idx="2"/>
            <a:endCxn id="30" idx="0"/>
          </p:cNvCxnSpPr>
          <p:nvPr/>
        </p:nvCxnSpPr>
        <p:spPr>
          <a:xfrm>
            <a:off x="3380509" y="3025434"/>
            <a:ext cx="1357925" cy="6296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0" idx="2"/>
            <a:endCxn id="22" idx="0"/>
          </p:cNvCxnSpPr>
          <p:nvPr/>
        </p:nvCxnSpPr>
        <p:spPr>
          <a:xfrm flipH="1">
            <a:off x="2008020" y="3025434"/>
            <a:ext cx="1372489" cy="6368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572098" y="3021078"/>
            <a:ext cx="1357925" cy="629693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833846" y="3021078"/>
            <a:ext cx="1372489" cy="636818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951705" y="3138587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Register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284221" y="3125125"/>
            <a:ext cx="138621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mtClean="0"/>
              <a:t>Device </a:t>
            </a:r>
            <a:r>
              <a:rPr lang="en-US" dirty="0" smtClean="0"/>
              <a:t>Event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1356360" y="3133832"/>
            <a:ext cx="11354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 smtClean="0"/>
              <a:t>Link Event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3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0439" y="1306650"/>
            <a:ext cx="9247239" cy="75216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97867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782538" y="1306650"/>
            <a:ext cx="0" cy="75216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9482602" y="1306650"/>
            <a:ext cx="2286616" cy="752168"/>
          </a:xfrm>
          <a:prstGeom prst="rect">
            <a:avLst/>
          </a:prstGeom>
          <a:solidFill>
            <a:srgbClr val="CFE7F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2506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829825" y="1467291"/>
            <a:ext cx="16001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 smtClean="0"/>
              <a:t>…</a:t>
            </a:r>
            <a:r>
              <a:rPr lang="en-US" sz="2200" dirty="0" smtClean="0"/>
              <a:t> Payload </a:t>
            </a:r>
            <a:r>
              <a:rPr lang="mr-IN" sz="2200" dirty="0" smtClean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433862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68844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TCP/UDP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312479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 smtClean="0"/>
              <a:t>Src</a:t>
            </a:r>
            <a:endParaRPr lang="en-US" dirty="0" smtClean="0"/>
          </a:p>
          <a:p>
            <a:pPr algn="ctr">
              <a:lnSpc>
                <a:spcPct val="80000"/>
              </a:lnSpc>
            </a:pPr>
            <a:r>
              <a:rPr lang="en-US" dirty="0" err="1" smtClean="0"/>
              <a:t>Addr</a:t>
            </a:r>
            <a:endParaRPr lang="en-US" dirty="0" smtClean="0"/>
          </a:p>
        </p:txBody>
      </p:sp>
      <p:sp>
        <p:nvSpPr>
          <p:cNvPr id="32" name="TextBox 31"/>
          <p:cNvSpPr txBox="1"/>
          <p:nvPr/>
        </p:nvSpPr>
        <p:spPr>
          <a:xfrm>
            <a:off x="587696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 smtClean="0"/>
              <a:t>Dst</a:t>
            </a:r>
            <a:endParaRPr lang="en-US" dirty="0" smtClean="0"/>
          </a:p>
          <a:p>
            <a:pPr algn="ctr">
              <a:lnSpc>
                <a:spcPct val="80000"/>
              </a:lnSpc>
            </a:pPr>
            <a:r>
              <a:rPr lang="en-US" dirty="0" err="1" smtClean="0"/>
              <a:t>Addr</a:t>
            </a:r>
            <a:endParaRPr lang="en-US" dirty="0" smtClean="0"/>
          </a:p>
        </p:txBody>
      </p:sp>
      <p:sp>
        <p:nvSpPr>
          <p:cNvPr id="36" name="TextBox 35"/>
          <p:cNvSpPr txBox="1"/>
          <p:nvPr/>
        </p:nvSpPr>
        <p:spPr>
          <a:xfrm>
            <a:off x="2044555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Type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529786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272116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029205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039041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 smtClean="0"/>
              <a:t>Src</a:t>
            </a:r>
            <a:endParaRPr lang="en-US" dirty="0" smtClean="0"/>
          </a:p>
          <a:p>
            <a:pPr algn="ctr">
              <a:lnSpc>
                <a:spcPct val="80000"/>
              </a:lnSpc>
            </a:pPr>
            <a:r>
              <a:rPr lang="en-US" dirty="0" err="1" smtClean="0"/>
              <a:t>Addr</a:t>
            </a:r>
            <a:endParaRPr lang="en-US" dirty="0" smtClean="0"/>
          </a:p>
        </p:txBody>
      </p:sp>
      <p:sp>
        <p:nvSpPr>
          <p:cNvPr id="44" name="TextBox 43"/>
          <p:cNvSpPr txBox="1"/>
          <p:nvPr/>
        </p:nvSpPr>
        <p:spPr>
          <a:xfrm>
            <a:off x="5796412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 smtClean="0"/>
              <a:t>Dst</a:t>
            </a:r>
            <a:endParaRPr lang="en-US" dirty="0" smtClean="0"/>
          </a:p>
          <a:p>
            <a:pPr algn="ctr">
              <a:lnSpc>
                <a:spcPct val="80000"/>
              </a:lnSpc>
            </a:pPr>
            <a:r>
              <a:rPr lang="en-US" dirty="0" err="1" smtClean="0"/>
              <a:t>Addr</a:t>
            </a:r>
            <a:endParaRPr lang="en-US" dirty="0" smtClean="0"/>
          </a:p>
        </p:txBody>
      </p:sp>
      <p:sp>
        <p:nvSpPr>
          <p:cNvPr id="45" name="TextBox 44"/>
          <p:cNvSpPr txBox="1"/>
          <p:nvPr/>
        </p:nvSpPr>
        <p:spPr>
          <a:xfrm>
            <a:off x="3542567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Proto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24039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 smtClean="0"/>
              <a:t>…</a:t>
            </a:r>
            <a:endParaRPr lang="en-US" dirty="0" smtClean="0"/>
          </a:p>
        </p:txBody>
      </p:sp>
      <p:sp>
        <p:nvSpPr>
          <p:cNvPr id="47" name="TextBox 46"/>
          <p:cNvSpPr txBox="1"/>
          <p:nvPr/>
        </p:nvSpPr>
        <p:spPr>
          <a:xfrm>
            <a:off x="4303795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 smtClean="0"/>
              <a:t>…</a:t>
            </a:r>
            <a:endParaRPr lang="en-US" dirty="0" smtClean="0"/>
          </a:p>
        </p:txBody>
      </p:sp>
      <p:cxnSp>
        <p:nvCxnSpPr>
          <p:cNvPr id="48" name="Straight Connector 47"/>
          <p:cNvCxnSpPr/>
          <p:nvPr/>
        </p:nvCxnSpPr>
        <p:spPr>
          <a:xfrm>
            <a:off x="5771543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7251301" y="1306650"/>
            <a:ext cx="0" cy="75216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40203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993621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735951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8762720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 smtClean="0"/>
              <a:t>…</a:t>
            </a:r>
            <a:endParaRPr lang="en-US" dirty="0" smtClean="0"/>
          </a:p>
        </p:txBody>
      </p:sp>
      <p:sp>
        <p:nvSpPr>
          <p:cNvPr id="54" name="TextBox 53"/>
          <p:cNvSpPr txBox="1"/>
          <p:nvPr/>
        </p:nvSpPr>
        <p:spPr>
          <a:xfrm>
            <a:off x="7270960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 smtClean="0"/>
              <a:t>Src</a:t>
            </a:r>
            <a:endParaRPr lang="en-US" dirty="0" smtClean="0"/>
          </a:p>
          <a:p>
            <a:pPr algn="ctr">
              <a:lnSpc>
                <a:spcPct val="80000"/>
              </a:lnSpc>
            </a:pPr>
            <a:r>
              <a:rPr lang="en-US" dirty="0" smtClean="0"/>
              <a:t>Port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013294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 smtClean="0"/>
              <a:t>Dst</a:t>
            </a:r>
            <a:endParaRPr lang="en-US" dirty="0" smtClean="0"/>
          </a:p>
          <a:p>
            <a:pPr algn="ctr">
              <a:lnSpc>
                <a:spcPct val="80000"/>
              </a:lnSpc>
            </a:pPr>
            <a:r>
              <a:rPr lang="en-US" dirty="0" smtClean="0"/>
              <a:t>Port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6506652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535957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 smtClean="0"/>
              <a:t>…</a:t>
            </a:r>
            <a:endParaRPr lang="en-US" dirty="0" smtClean="0"/>
          </a:p>
        </p:txBody>
      </p:sp>
      <p:sp>
        <p:nvSpPr>
          <p:cNvPr id="58" name="Right Brace 57"/>
          <p:cNvSpPr/>
          <p:nvPr/>
        </p:nvSpPr>
        <p:spPr>
          <a:xfrm rot="16200000">
            <a:off x="1549399" y="29427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Brace 58"/>
          <p:cNvSpPr/>
          <p:nvPr/>
        </p:nvSpPr>
        <p:spPr>
          <a:xfrm rot="16200000">
            <a:off x="4907986" y="-1077565"/>
            <a:ext cx="224885" cy="442663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Brace 60"/>
          <p:cNvSpPr/>
          <p:nvPr/>
        </p:nvSpPr>
        <p:spPr>
          <a:xfrm rot="16200000">
            <a:off x="8250086" y="34344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 flipH="1">
            <a:off x="650514" y="2066017"/>
            <a:ext cx="1389690" cy="109359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040203" y="2066017"/>
            <a:ext cx="1233964" cy="107047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/>
          <p:cNvGrpSpPr/>
          <p:nvPr/>
        </p:nvGrpSpPr>
        <p:grpSpPr>
          <a:xfrm>
            <a:off x="643365" y="3126658"/>
            <a:ext cx="2873641" cy="1587081"/>
            <a:chOff x="3529786" y="5279920"/>
            <a:chExt cx="2873641" cy="1587081"/>
          </a:xfrm>
        </p:grpSpPr>
        <p:sp>
          <p:nvSpPr>
            <p:cNvPr id="85" name="Rectangle 84"/>
            <p:cNvSpPr/>
            <p:nvPr/>
          </p:nvSpPr>
          <p:spPr>
            <a:xfrm>
              <a:off x="3529786" y="5289749"/>
              <a:ext cx="2630802" cy="752168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4918384" y="5289749"/>
              <a:ext cx="0" cy="752168"/>
            </a:xfrm>
            <a:prstGeom prst="line">
              <a:avLst/>
            </a:prstGeom>
            <a:ln w="19050">
              <a:solidFill>
                <a:srgbClr val="00B0F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5296924" y="5279920"/>
              <a:ext cx="0" cy="752168"/>
            </a:xfrm>
            <a:prstGeom prst="line">
              <a:avLst/>
            </a:prstGeom>
            <a:ln w="19050">
              <a:solidFill>
                <a:srgbClr val="00B0F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/>
            <p:cNvSpPr txBox="1"/>
            <p:nvPr/>
          </p:nvSpPr>
          <p:spPr>
            <a:xfrm>
              <a:off x="5041660" y="552928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mtClean="0"/>
                <a:t>VLAN ID</a:t>
              </a:r>
              <a:endParaRPr 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13574" y="5523705"/>
              <a:ext cx="958632" cy="319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mtClean="0"/>
                <a:t>Ctl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536936" y="5516066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Type</a:t>
              </a:r>
              <a:endParaRPr lang="en-US" dirty="0"/>
            </a:p>
          </p:txBody>
        </p:sp>
        <p:sp>
          <p:nvSpPr>
            <p:cNvPr id="91" name="Right Brace 90"/>
            <p:cNvSpPr/>
            <p:nvPr/>
          </p:nvSpPr>
          <p:spPr>
            <a:xfrm rot="5400000" flipV="1">
              <a:off x="4755257" y="4881893"/>
              <a:ext cx="187011" cy="262365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942733" y="6331470"/>
              <a:ext cx="184614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Optional</a:t>
              </a:r>
              <a:r>
                <a:rPr lang="en-US" dirty="0"/>
                <a:t> </a:t>
              </a:r>
              <a:r>
                <a:rPr lang="en-US" dirty="0" smtClean="0"/>
                <a:t>802.1Q VLAN Tag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7118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Straight Arrow Connector 67"/>
          <p:cNvCxnSpPr>
            <a:stCxn id="37" idx="0"/>
          </p:cNvCxnSpPr>
          <p:nvPr/>
        </p:nvCxnSpPr>
        <p:spPr>
          <a:xfrm>
            <a:off x="9864889" y="4897599"/>
            <a:ext cx="7720" cy="8572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5" idx="0"/>
          </p:cNvCxnSpPr>
          <p:nvPr/>
        </p:nvCxnSpPr>
        <p:spPr>
          <a:xfrm>
            <a:off x="2023252" y="4928905"/>
            <a:ext cx="10832" cy="8259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7694704" y="4430777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908381" y="4443242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4" idx="0"/>
          </p:cNvCxnSpPr>
          <p:nvPr/>
        </p:nvCxnSpPr>
        <p:spPr>
          <a:xfrm>
            <a:off x="4086972" y="4443242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xmlns="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xmlns="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B0AF47DE-8EA6-E246-84E4-346BBB0173ED}"/>
              </a:ext>
            </a:extLst>
          </p:cNvPr>
          <p:cNvSpPr/>
          <p:nvPr/>
        </p:nvSpPr>
        <p:spPr>
          <a:xfrm>
            <a:off x="3427534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Switch OS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BC8AF8C3-9169-8C4F-94D9-542C329B5C0C}"/>
              </a:ext>
            </a:extLst>
          </p:cNvPr>
          <p:cNvSpPr/>
          <p:nvPr/>
        </p:nvSpPr>
        <p:spPr>
          <a:xfrm>
            <a:off x="5231400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Switch OS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46EDF753-AF87-EC49-BEEF-5FD8EE4C5E20}"/>
              </a:ext>
            </a:extLst>
          </p:cNvPr>
          <p:cNvSpPr/>
          <p:nvPr/>
        </p:nvSpPr>
        <p:spPr>
          <a:xfrm>
            <a:off x="7035266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Switch OS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</a:t>
            </a:r>
            <a:r>
              <a:rPr lang="en-US" dirty="0" err="1" smtClean="0">
                <a:solidFill>
                  <a:schemeClr val="bg1"/>
                </a:solidFill>
              </a:rPr>
              <a:t>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xmlns="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xmlns="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xmlns="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xmlns="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xmlns="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xmlns="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xmlns="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</a:t>
            </a:r>
            <a:r>
              <a:rPr lang="en-US" dirty="0" err="1" smtClean="0">
                <a:solidFill>
                  <a:schemeClr val="bg1"/>
                </a:solidFill>
              </a:rPr>
              <a:t>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VM</a:t>
            </a:r>
            <a:endParaRPr lang="en-US" sz="1400"/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VM</a:t>
            </a:r>
            <a:endParaRPr lang="en-US" sz="1400"/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VM</a:t>
            </a:r>
            <a:endParaRPr lang="en-US" sz="1400"/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VM</a:t>
            </a:r>
            <a:endParaRPr lang="en-US" sz="1400"/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End Host</a:t>
            </a:r>
            <a:endParaRPr lang="en-US"/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End Host</a:t>
            </a:r>
            <a:endParaRPr lang="en-US" dirty="0"/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1552356" y="5767304"/>
            <a:ext cx="10431826" cy="59193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Fine-grain, In-band Measurement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0571313" y="1574254"/>
            <a:ext cx="1412870" cy="134093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Generation</a:t>
            </a:r>
          </a:p>
          <a:p>
            <a:pPr algn="ctr"/>
            <a:r>
              <a:rPr lang="en-US" dirty="0" smtClean="0"/>
              <a:t>&amp;</a:t>
            </a:r>
          </a:p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cxnSp>
        <p:nvCxnSpPr>
          <p:cNvPr id="8" name="Straight Arrow Connector 7"/>
          <p:cNvCxnSpPr>
            <a:stCxn id="3" idx="1"/>
          </p:cNvCxnSpPr>
          <p:nvPr/>
        </p:nvCxnSpPr>
        <p:spPr>
          <a:xfrm flipH="1" flipV="1">
            <a:off x="8757701" y="1574252"/>
            <a:ext cx="1813612" cy="6704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1"/>
          </p:cNvCxnSpPr>
          <p:nvPr/>
        </p:nvCxnSpPr>
        <p:spPr>
          <a:xfrm flipH="1">
            <a:off x="8757701" y="2244722"/>
            <a:ext cx="1813612" cy="6704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3" idx="1"/>
          </p:cNvCxnSpPr>
          <p:nvPr/>
        </p:nvCxnSpPr>
        <p:spPr>
          <a:xfrm flipH="1" flipV="1">
            <a:off x="8757701" y="2244721"/>
            <a:ext cx="181361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" idx="2"/>
          </p:cNvCxnSpPr>
          <p:nvPr/>
        </p:nvCxnSpPr>
        <p:spPr>
          <a:xfrm>
            <a:off x="11277748" y="2915190"/>
            <a:ext cx="13707" cy="2852114"/>
          </a:xfrm>
          <a:prstGeom prst="straightConnector1">
            <a:avLst/>
          </a:prstGeom>
          <a:ln w="57150"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200000">
            <a:off x="8976027" y="1544081"/>
            <a:ext cx="898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Contract</a:t>
            </a:r>
            <a:endParaRPr lang="en-US" sz="1600" dirty="0"/>
          </a:p>
        </p:txBody>
      </p:sp>
      <p:sp>
        <p:nvSpPr>
          <p:cNvPr id="72" name="TextBox 71"/>
          <p:cNvSpPr txBox="1"/>
          <p:nvPr/>
        </p:nvSpPr>
        <p:spPr>
          <a:xfrm>
            <a:off x="9024502" y="1974265"/>
            <a:ext cx="801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Control</a:t>
            </a:r>
            <a:endParaRPr lang="en-US" sz="1600" dirty="0"/>
          </a:p>
        </p:txBody>
      </p:sp>
      <p:sp>
        <p:nvSpPr>
          <p:cNvPr id="73" name="TextBox 72"/>
          <p:cNvSpPr txBox="1"/>
          <p:nvPr/>
        </p:nvSpPr>
        <p:spPr>
          <a:xfrm rot="-1260000">
            <a:off x="8908668" y="2377662"/>
            <a:ext cx="10331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Dataplane</a:t>
            </a:r>
            <a:endParaRPr lang="en-US" sz="1600" dirty="0"/>
          </a:p>
        </p:txBody>
      </p:sp>
      <p:pic>
        <p:nvPicPr>
          <p:cNvPr id="5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4736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7719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680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217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 flipH="1">
            <a:off x="5119249" y="1889227"/>
            <a:ext cx="872039" cy="913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9" idx="2"/>
            <a:endCxn id="17" idx="0"/>
          </p:cNvCxnSpPr>
          <p:nvPr/>
        </p:nvCxnSpPr>
        <p:spPr>
          <a:xfrm flipH="1">
            <a:off x="6198906" y="1895471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493773" y="1885758"/>
            <a:ext cx="2338281" cy="919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6309741" y="1777893"/>
            <a:ext cx="1774107" cy="1297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430734" y="1895470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15" idx="0"/>
          </p:cNvCxnSpPr>
          <p:nvPr/>
        </p:nvCxnSpPr>
        <p:spPr>
          <a:xfrm>
            <a:off x="8256300" y="1895462"/>
            <a:ext cx="19925" cy="1129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40707" y="1872896"/>
            <a:ext cx="2630515" cy="916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482123" y="187289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122707" y="3929971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49" name="Rounded Rectangle 48"/>
          <p:cNvSpPr/>
          <p:nvPr/>
        </p:nvSpPr>
        <p:spPr>
          <a:xfrm>
            <a:off x="6122707" y="4444786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cxnSp>
        <p:nvCxnSpPr>
          <p:cNvPr id="51" name="Elbow Connector 50"/>
          <p:cNvCxnSpPr>
            <a:stCxn id="48" idx="1"/>
          </p:cNvCxnSpPr>
          <p:nvPr/>
        </p:nvCxnSpPr>
        <p:spPr>
          <a:xfrm rot="10800000">
            <a:off x="5928989" y="3485185"/>
            <a:ext cx="193718" cy="66645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49" idx="1"/>
          </p:cNvCxnSpPr>
          <p:nvPr/>
        </p:nvCxnSpPr>
        <p:spPr>
          <a:xfrm rot="10800000">
            <a:off x="5818909" y="3467954"/>
            <a:ext cx="303799" cy="119850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4" idx="2"/>
          </p:cNvCxnSpPr>
          <p:nvPr/>
        </p:nvCxnSpPr>
        <p:spPr>
          <a:xfrm rot="16200000" flipH="1">
            <a:off x="5290631" y="3199597"/>
            <a:ext cx="785388" cy="8787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/>
          <p:nvPr/>
        </p:nvCxnSpPr>
        <p:spPr>
          <a:xfrm rot="16200000" flipH="1">
            <a:off x="4939322" y="3360907"/>
            <a:ext cx="1298006" cy="1068762"/>
          </a:xfrm>
          <a:prstGeom prst="bentConnector3">
            <a:avLst>
              <a:gd name="adj1" fmla="val 9909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/>
          <p:cNvSpPr/>
          <p:nvPr/>
        </p:nvSpPr>
        <p:spPr>
          <a:xfrm>
            <a:off x="8888150" y="5028054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1" name="Can 70"/>
          <p:cNvSpPr/>
          <p:nvPr/>
        </p:nvSpPr>
        <p:spPr>
          <a:xfrm>
            <a:off x="7934718" y="5396555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2" name="TextBox 71"/>
          <p:cNvSpPr txBox="1"/>
          <p:nvPr/>
        </p:nvSpPr>
        <p:spPr>
          <a:xfrm>
            <a:off x="8795915" y="5484436"/>
            <a:ext cx="867481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External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Routers</a:t>
            </a:r>
            <a:endParaRPr lang="en-US" sz="1600" dirty="0"/>
          </a:p>
        </p:txBody>
      </p:sp>
      <p:cxnSp>
        <p:nvCxnSpPr>
          <p:cNvPr id="74" name="Straight Connector 73"/>
          <p:cNvCxnSpPr>
            <a:stCxn id="15" idx="2"/>
            <a:endCxn id="59" idx="1"/>
          </p:cNvCxnSpPr>
          <p:nvPr/>
        </p:nvCxnSpPr>
        <p:spPr>
          <a:xfrm>
            <a:off x="8276225" y="3467954"/>
            <a:ext cx="953431" cy="156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16" idx="2"/>
            <a:endCxn id="71" idx="1"/>
          </p:cNvCxnSpPr>
          <p:nvPr/>
        </p:nvCxnSpPr>
        <p:spPr>
          <a:xfrm flipH="1">
            <a:off x="8276224" y="3232428"/>
            <a:ext cx="953433" cy="2164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6" idx="2"/>
            <a:endCxn id="59" idx="1"/>
          </p:cNvCxnSpPr>
          <p:nvPr/>
        </p:nvCxnSpPr>
        <p:spPr>
          <a:xfrm flipH="1">
            <a:off x="9229656" y="3232428"/>
            <a:ext cx="1" cy="1795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5" idx="2"/>
            <a:endCxn id="71" idx="1"/>
          </p:cNvCxnSpPr>
          <p:nvPr/>
        </p:nvCxnSpPr>
        <p:spPr>
          <a:xfrm flipH="1">
            <a:off x="8276224" y="3467954"/>
            <a:ext cx="1" cy="19286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>
            <a:off x="5041174" y="1889231"/>
            <a:ext cx="894689" cy="946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5434102" y="1867606"/>
            <a:ext cx="2338281" cy="928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6143481" y="1895466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6439498" y="1736480"/>
            <a:ext cx="1769956" cy="1298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539826" y="1876052"/>
            <a:ext cx="2875395" cy="1019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8520549" y="1895465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8307680" y="1898939"/>
            <a:ext cx="23960" cy="1139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7516085" y="1452131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Spine 2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8654693" y="278908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 3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4668979" y="280294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 1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5623942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 2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5680361" y="1452132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Spine 1</a:t>
            </a:r>
            <a:endParaRPr lang="en-US" dirty="0"/>
          </a:p>
        </p:txBody>
      </p:sp>
      <p:cxnSp>
        <p:nvCxnSpPr>
          <p:cNvPr id="131" name="Straight Connector 130"/>
          <p:cNvCxnSpPr/>
          <p:nvPr/>
        </p:nvCxnSpPr>
        <p:spPr>
          <a:xfrm>
            <a:off x="6450598" y="189917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7701261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Leaf 4</a:t>
            </a:r>
            <a:endParaRPr lang="en-US" dirty="0"/>
          </a:p>
        </p:txBody>
      </p:sp>
      <p:sp>
        <p:nvSpPr>
          <p:cNvPr id="132" name="Oval 131"/>
          <p:cNvSpPr/>
          <p:nvPr/>
        </p:nvSpPr>
        <p:spPr>
          <a:xfrm>
            <a:off x="8499563" y="1987870"/>
            <a:ext cx="349398" cy="14312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8529346" y="257968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7568337" y="2771278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635376" y="1988456"/>
            <a:ext cx="322622" cy="125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5983601" y="2767301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5024442" y="257842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5937595" y="4472631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5959365" y="3971887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4395179" y="1808946"/>
            <a:ext cx="786497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ECMP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Groups</a:t>
            </a:r>
            <a:endParaRPr lang="en-US" sz="1600" dirty="0"/>
          </a:p>
        </p:txBody>
      </p:sp>
      <p:cxnSp>
        <p:nvCxnSpPr>
          <p:cNvPr id="144" name="Straight Arrow Connector 143"/>
          <p:cNvCxnSpPr>
            <a:stCxn id="142" idx="3"/>
            <a:endCxn id="136" idx="2"/>
          </p:cNvCxnSpPr>
          <p:nvPr/>
        </p:nvCxnSpPr>
        <p:spPr>
          <a:xfrm flipV="1">
            <a:off x="5181676" y="2051425"/>
            <a:ext cx="453700" cy="66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2" idx="3"/>
            <a:endCxn id="138" idx="1"/>
          </p:cNvCxnSpPr>
          <p:nvPr/>
        </p:nvCxnSpPr>
        <p:spPr>
          <a:xfrm>
            <a:off x="5181676" y="2052090"/>
            <a:ext cx="1240" cy="54884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8122659" y="2039554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502105" y="2044476"/>
            <a:ext cx="312903" cy="1183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352979" y="1936882"/>
            <a:ext cx="315969" cy="9672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851206" y="1943757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611719" y="2070031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050015" y="2030842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6044795" y="4955821"/>
            <a:ext cx="123623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Dual-Homed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Servers</a:t>
            </a:r>
            <a:endParaRPr lang="en-US" sz="1600" dirty="0"/>
          </a:p>
        </p:txBody>
      </p:sp>
      <p:sp>
        <p:nvSpPr>
          <p:cNvPr id="160" name="TextBox 159"/>
          <p:cNvSpPr txBox="1"/>
          <p:nvPr/>
        </p:nvSpPr>
        <p:spPr>
          <a:xfrm>
            <a:off x="4506333" y="5028054"/>
            <a:ext cx="135325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Linux Bonding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Active-Active</a:t>
            </a:r>
            <a:endParaRPr lang="en-US" sz="1600" dirty="0"/>
          </a:p>
        </p:txBody>
      </p:sp>
      <p:cxnSp>
        <p:nvCxnSpPr>
          <p:cNvPr id="162" name="Straight Arrow Connector 161"/>
          <p:cNvCxnSpPr>
            <a:stCxn id="160" idx="0"/>
            <a:endCxn id="140" idx="3"/>
          </p:cNvCxnSpPr>
          <p:nvPr/>
        </p:nvCxnSpPr>
        <p:spPr>
          <a:xfrm flipV="1">
            <a:off x="5182961" y="4178409"/>
            <a:ext cx="796694" cy="8496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160" idx="0"/>
            <a:endCxn id="139" idx="2"/>
          </p:cNvCxnSpPr>
          <p:nvPr/>
        </p:nvCxnSpPr>
        <p:spPr>
          <a:xfrm flipV="1">
            <a:off x="5182961" y="4593609"/>
            <a:ext cx="754634" cy="4344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6686084" y="3070528"/>
            <a:ext cx="1117165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Paired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Leaves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(Dual </a:t>
            </a:r>
            <a:r>
              <a:rPr lang="en-US" sz="1600" dirty="0" err="1" smtClean="0"/>
              <a:t>ToRs</a:t>
            </a:r>
            <a:r>
              <a:rPr lang="en-US" sz="1600" dirty="0" smtClean="0"/>
              <a:t>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7893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72492" y="3457304"/>
            <a:ext cx="1789611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Match: </a:t>
            </a:r>
          </a:p>
          <a:p>
            <a:pPr algn="ctr"/>
            <a:r>
              <a:rPr lang="en-US" dirty="0" smtClean="0"/>
              <a:t>DST_IP  = 10.0.2.0/24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795555" y="3457304"/>
            <a:ext cx="1789612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Match: </a:t>
            </a:r>
          </a:p>
          <a:p>
            <a:pPr algn="ctr"/>
            <a:r>
              <a:rPr lang="en-US" dirty="0" smtClean="0"/>
              <a:t>DST_IP  = 10.0.2.1/32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1972492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10.0.1.1/24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5795555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10.0.2.1/24</a:t>
            </a:r>
            <a:endParaRPr lang="en-US" dirty="0"/>
          </a:p>
        </p:txBody>
      </p:sp>
      <p:cxnSp>
        <p:nvCxnSpPr>
          <p:cNvPr id="11" name="Straight Connector 10"/>
          <p:cNvCxnSpPr>
            <a:stCxn id="4" idx="2"/>
            <a:endCxn id="6" idx="0"/>
          </p:cNvCxnSpPr>
          <p:nvPr/>
        </p:nvCxnSpPr>
        <p:spPr>
          <a:xfrm>
            <a:off x="2867298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7" idx="0"/>
          </p:cNvCxnSpPr>
          <p:nvPr/>
        </p:nvCxnSpPr>
        <p:spPr>
          <a:xfrm>
            <a:off x="6690361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2"/>
            <a:endCxn id="9" idx="0"/>
          </p:cNvCxnSpPr>
          <p:nvPr/>
        </p:nvCxnSpPr>
        <p:spPr>
          <a:xfrm>
            <a:off x="6690361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  <a:endCxn id="8" idx="0"/>
          </p:cNvCxnSpPr>
          <p:nvPr/>
        </p:nvCxnSpPr>
        <p:spPr>
          <a:xfrm>
            <a:off x="2867298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304903" y="2634341"/>
            <a:ext cx="2926080" cy="8229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8650" y="2643050"/>
            <a:ext cx="2892334" cy="8142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224723" y="3669715"/>
            <a:ext cx="747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1</a:t>
            </a:r>
          </a:p>
          <a:p>
            <a:pPr algn="ctr"/>
            <a:r>
              <a:rPr lang="en-US" dirty="0"/>
              <a:t>(101)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00137" y="1793017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Spine 1</a:t>
            </a:r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smtClean="0"/>
              <a:t>103)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7572104" y="1793016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Spine 2</a:t>
            </a:r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smtClean="0"/>
              <a:t>104)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595207" y="3669714"/>
            <a:ext cx="747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Leaf 2</a:t>
            </a:r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smtClean="0"/>
              <a:t>102)</a:t>
            </a:r>
            <a:endParaRPr lang="en-US" dirty="0"/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3030583" y="4637314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91395" y="4779220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IP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827529" y="4632958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88341" y="477486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IP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95555" y="1580606"/>
            <a:ext cx="1789612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Match: </a:t>
            </a:r>
            <a:r>
              <a:rPr lang="en-US" dirty="0" err="1" smtClean="0"/>
              <a:t>MPLS_Label</a:t>
            </a:r>
            <a:r>
              <a:rPr lang="en-US" dirty="0" smtClean="0"/>
              <a:t> = 102</a:t>
            </a:r>
            <a:endParaRPr lang="en-US" dirty="0"/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030583" y="2756263"/>
            <a:ext cx="0" cy="6008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171893" y="2634341"/>
            <a:ext cx="2623662" cy="7228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04456" y="2811920"/>
            <a:ext cx="63671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 smtClean="0">
                <a:solidFill>
                  <a:srgbClr val="FF0000"/>
                </a:solidFill>
              </a:rPr>
              <a:t>Push</a:t>
            </a:r>
          </a:p>
          <a:p>
            <a:pPr>
              <a:lnSpc>
                <a:spcPct val="80000"/>
              </a:lnSpc>
            </a:pPr>
            <a:r>
              <a:rPr lang="en-US" dirty="0" smtClean="0">
                <a:solidFill>
                  <a:srgbClr val="FF0000"/>
                </a:solidFill>
              </a:rPr>
              <a:t>102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56" name="Straight Arrow Connector 55"/>
          <p:cNvCxnSpPr>
            <a:endCxn id="57" idx="1"/>
          </p:cNvCxnSpPr>
          <p:nvPr/>
        </p:nvCxnSpPr>
        <p:spPr>
          <a:xfrm>
            <a:off x="3678584" y="2573385"/>
            <a:ext cx="2561114" cy="7402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239698" y="312894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IP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972492" y="1580606"/>
            <a:ext cx="1789611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Match: </a:t>
            </a:r>
            <a:r>
              <a:rPr lang="en-US" dirty="0" err="1" smtClean="0"/>
              <a:t>MPLS_Label</a:t>
            </a:r>
            <a:r>
              <a:rPr lang="en-US" dirty="0" smtClean="0"/>
              <a:t> = 102</a:t>
            </a:r>
            <a:endParaRPr lang="en-US" dirty="0"/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36236" y="2760612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810111" y="312458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IP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710904" y="232476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 smtClean="0">
                <a:solidFill>
                  <a:srgbClr val="FF0000"/>
                </a:solidFill>
              </a:rPr>
              <a:t>Pop Label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04969" y="264603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 smtClean="0">
                <a:solidFill>
                  <a:srgbClr val="FF0000"/>
                </a:solidFill>
              </a:rPr>
              <a:t>Pop Label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177621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Host 1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595207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Host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92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5112893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Topology Service</a:t>
            </a:r>
            <a:endParaRPr lang="en-US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4140992" y="424771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Path Service</a:t>
            </a:r>
            <a:endParaRPr lang="en-US" dirty="0" smtClean="0"/>
          </a:p>
        </p:txBody>
      </p:sp>
      <p:sp>
        <p:nvSpPr>
          <p:cNvPr id="42" name="Rectangle 41"/>
          <p:cNvSpPr/>
          <p:nvPr/>
        </p:nvSpPr>
        <p:spPr>
          <a:xfrm>
            <a:off x="6216005" y="314424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/>
              <a:t>Device</a:t>
            </a:r>
          </a:p>
          <a:p>
            <a:r>
              <a:rPr lang="en-US" dirty="0" smtClean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993844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/>
              <a:t>Link</a:t>
            </a:r>
            <a:endParaRPr lang="en-US" dirty="0"/>
          </a:p>
          <a:p>
            <a:r>
              <a:rPr lang="en-US" dirty="0" smtClean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949808" y="2501307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6068857" y="250130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096956" y="1134062"/>
            <a:ext cx="971901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778012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/>
              <a:t>Host</a:t>
            </a:r>
          </a:p>
          <a:p>
            <a:r>
              <a:rPr lang="en-US" dirty="0" smtClean="0"/>
              <a:t>Service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934811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Host Location</a:t>
            </a:r>
          </a:p>
          <a:p>
            <a:pPr algn="ctr"/>
            <a:r>
              <a:rPr lang="en-US" dirty="0" smtClean="0"/>
              <a:t>Provider</a:t>
            </a:r>
          </a:p>
        </p:txBody>
      </p:sp>
      <p:cxnSp>
        <p:nvCxnSpPr>
          <p:cNvPr id="54" name="Straight Arrow Connector 53"/>
          <p:cNvCxnSpPr>
            <a:stCxn id="41" idx="2"/>
            <a:endCxn id="60" idx="0"/>
          </p:cNvCxnSpPr>
          <p:nvPr/>
        </p:nvCxnSpPr>
        <p:spPr>
          <a:xfrm flipH="1">
            <a:off x="2733976" y="1134062"/>
            <a:ext cx="2362980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5162156" y="3252532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Map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4" name="Magnetic Disk 63"/>
          <p:cNvSpPr/>
          <p:nvPr/>
        </p:nvSpPr>
        <p:spPr>
          <a:xfrm>
            <a:off x="7352361" y="3267546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Map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5" name="Magnetic Disk 64"/>
          <p:cNvSpPr/>
          <p:nvPr/>
        </p:nvSpPr>
        <p:spPr>
          <a:xfrm>
            <a:off x="2938355" y="1900301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Map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67" name="Straight Arrow Connector 66"/>
          <p:cNvCxnSpPr>
            <a:stCxn id="60" idx="2"/>
            <a:endCxn id="61" idx="0"/>
          </p:cNvCxnSpPr>
          <p:nvPr/>
        </p:nvCxnSpPr>
        <p:spPr>
          <a:xfrm flipH="1">
            <a:off x="1890775" y="2501307"/>
            <a:ext cx="843201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934811" y="4526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Packet Service</a:t>
            </a:r>
          </a:p>
        </p:txBody>
      </p:sp>
      <p:cxnSp>
        <p:nvCxnSpPr>
          <p:cNvPr id="70" name="Straight Arrow Connector 69"/>
          <p:cNvCxnSpPr>
            <a:stCxn id="68" idx="0"/>
            <a:endCxn id="61" idx="2"/>
          </p:cNvCxnSpPr>
          <p:nvPr/>
        </p:nvCxnSpPr>
        <p:spPr>
          <a:xfrm flipV="1">
            <a:off x="1890775" y="3868553"/>
            <a:ext cx="0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54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4577317" y="3607754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Topology Service</a:t>
            </a:r>
            <a:endParaRPr lang="en-US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4577317" y="2240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Network </a:t>
            </a:r>
            <a:r>
              <a:rPr lang="en-US" dirty="0" err="1" smtClean="0"/>
              <a:t>Config</a:t>
            </a:r>
            <a:endParaRPr lang="en-US" dirty="0" smtClean="0"/>
          </a:p>
          <a:p>
            <a:pPr algn="ctr"/>
            <a:r>
              <a:rPr lang="en-US" dirty="0" smtClean="0"/>
              <a:t>Service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80429" y="495998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/>
              <a:t>Device</a:t>
            </a:r>
          </a:p>
          <a:p>
            <a:r>
              <a:rPr lang="en-US" dirty="0" smtClean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458268" y="4975000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/>
              <a:t>Link</a:t>
            </a:r>
            <a:endParaRPr lang="en-US" dirty="0"/>
          </a:p>
          <a:p>
            <a:r>
              <a:rPr lang="en-US" dirty="0" smtClean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414232" y="4317045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5533281" y="4317045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533281" y="2949799"/>
            <a:ext cx="0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4626580" y="5068270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Map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4" name="Magnetic Disk 63"/>
          <p:cNvSpPr/>
          <p:nvPr/>
        </p:nvSpPr>
        <p:spPr>
          <a:xfrm>
            <a:off x="6816785" y="5083284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Map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80429" y="88827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ZTP Application</a:t>
            </a:r>
          </a:p>
        </p:txBody>
      </p:sp>
      <p:cxnSp>
        <p:nvCxnSpPr>
          <p:cNvPr id="6" name="Straight Arrow Connector 5"/>
          <p:cNvCxnSpPr>
            <a:stCxn id="19" idx="2"/>
            <a:endCxn id="41" idx="0"/>
          </p:cNvCxnSpPr>
          <p:nvPr/>
        </p:nvCxnSpPr>
        <p:spPr>
          <a:xfrm flipH="1">
            <a:off x="5533281" y="159756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9" idx="4"/>
            <a:endCxn id="41" idx="0"/>
          </p:cNvCxnSpPr>
          <p:nvPr/>
        </p:nvCxnSpPr>
        <p:spPr>
          <a:xfrm>
            <a:off x="4414232" y="1597566"/>
            <a:ext cx="1119049" cy="64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458268" y="888275"/>
            <a:ext cx="1911928" cy="709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Human</a:t>
            </a:r>
          </a:p>
          <a:p>
            <a:pPr algn="ctr"/>
            <a:r>
              <a:rPr lang="en-US" dirty="0" smtClean="0"/>
              <a:t>Operator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6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0392" y="2155372"/>
            <a:ext cx="2375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ONOS Applications</a:t>
            </a:r>
          </a:p>
          <a:p>
            <a:pPr algn="ctr"/>
            <a:r>
              <a:rPr lang="mr-IN" dirty="0" smtClean="0"/>
              <a:t>…</a:t>
            </a:r>
            <a:r>
              <a:rPr lang="en-US" dirty="0" smtClean="0"/>
              <a:t>  and Core Services 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601236" y="4637366"/>
            <a:ext cx="2293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 smtClean="0"/>
              <a:t>…</a:t>
            </a:r>
            <a:r>
              <a:rPr lang="en-US" dirty="0" smtClean="0"/>
              <a:t>  Network Devices  </a:t>
            </a:r>
            <a:r>
              <a:rPr lang="mr-IN" dirty="0" smtClean="0"/>
              <a:t>…</a:t>
            </a:r>
            <a:endParaRPr lang="en-US" dirty="0" smtClean="0"/>
          </a:p>
        </p:txBody>
      </p:sp>
      <p:cxnSp>
        <p:nvCxnSpPr>
          <p:cNvPr id="14" name="Straight Arrow Connector 13"/>
          <p:cNvCxnSpPr>
            <a:stCxn id="26" idx="0"/>
            <a:endCxn id="40" idx="2"/>
          </p:cNvCxnSpPr>
          <p:nvPr/>
        </p:nvCxnSpPr>
        <p:spPr>
          <a:xfrm flipH="1" flipV="1">
            <a:off x="5747896" y="4317046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0" idx="0"/>
            <a:endCxn id="7" idx="2"/>
          </p:cNvCxnSpPr>
          <p:nvPr/>
        </p:nvCxnSpPr>
        <p:spPr>
          <a:xfrm flipV="1">
            <a:off x="5747896" y="2801703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659461" y="3122023"/>
            <a:ext cx="8176870" cy="1195023"/>
            <a:chOff x="1659461" y="3122023"/>
            <a:chExt cx="8176870" cy="1195023"/>
          </a:xfrm>
        </p:grpSpPr>
        <p:sp>
          <p:nvSpPr>
            <p:cNvPr id="40" name="Rectangle 39"/>
            <p:cNvSpPr/>
            <p:nvPr/>
          </p:nvSpPr>
          <p:spPr>
            <a:xfrm>
              <a:off x="1659461" y="3122023"/>
              <a:ext cx="8176870" cy="1195023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 smtClean="0"/>
                <a:t>SBI</a:t>
              </a:r>
            </a:p>
            <a:p>
              <a:r>
                <a:rPr lang="en-US" dirty="0" smtClean="0"/>
                <a:t>Framework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006351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Device</a:t>
              </a:r>
            </a:p>
            <a:p>
              <a:pPr algn="ctr"/>
              <a:r>
                <a:rPr lang="en-US" dirty="0" smtClean="0"/>
                <a:t>Provider</a:t>
              </a:r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524639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Link</a:t>
              </a:r>
            </a:p>
            <a:p>
              <a:pPr algn="ctr"/>
              <a:r>
                <a:rPr lang="en-US" dirty="0" smtClean="0"/>
                <a:t>Provider</a:t>
              </a:r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65495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Host</a:t>
              </a:r>
            </a:p>
            <a:p>
              <a:pPr algn="ctr"/>
              <a:r>
                <a:rPr lang="en-US" dirty="0" smtClean="0"/>
                <a:t>Provider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85213" y="3534868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 smtClean="0"/>
                <a:t>…</a:t>
              </a:r>
              <a:r>
                <a:rPr lang="en-US" dirty="0" smtClean="0"/>
                <a:t> </a:t>
              </a:r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783783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Open</a:t>
              </a:r>
            </a:p>
            <a:p>
              <a:pPr algn="ctr"/>
              <a:r>
                <a:rPr lang="en-US" dirty="0" smtClean="0"/>
                <a:t>Flow</a:t>
              </a:r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042927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gNMI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0971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val 90"/>
          <p:cNvSpPr/>
          <p:nvPr/>
        </p:nvSpPr>
        <p:spPr>
          <a:xfrm>
            <a:off x="3785044" y="5843034"/>
            <a:ext cx="4792424" cy="4493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RAN Elements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2312126" y="2609438"/>
            <a:ext cx="6440331" cy="2758200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ONOS RIC</a:t>
            </a:r>
            <a:r>
              <a:rPr lang="en-US" dirty="0" smtClean="0"/>
              <a:t>:</a:t>
            </a:r>
          </a:p>
          <a:p>
            <a:r>
              <a:rPr lang="en-US" i="1" dirty="0" smtClean="0"/>
              <a:t>RAN</a:t>
            </a:r>
          </a:p>
          <a:p>
            <a:r>
              <a:rPr lang="en-US" i="1" dirty="0" smtClean="0"/>
              <a:t>Intelligent</a:t>
            </a:r>
          </a:p>
          <a:p>
            <a:r>
              <a:rPr lang="en-US" i="1" dirty="0" smtClean="0"/>
              <a:t>Controller</a:t>
            </a:r>
          </a:p>
        </p:txBody>
      </p:sp>
      <p:sp>
        <p:nvSpPr>
          <p:cNvPr id="5" name="Google Shape;186;p21"/>
          <p:cNvSpPr/>
          <p:nvPr/>
        </p:nvSpPr>
        <p:spPr>
          <a:xfrm>
            <a:off x="3785333" y="4623262"/>
            <a:ext cx="4828553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Southbound I/O Controller</a:t>
            </a:r>
            <a:endParaRPr/>
          </a:p>
        </p:txBody>
      </p:sp>
      <p:sp>
        <p:nvSpPr>
          <p:cNvPr id="6" name="Google Shape;187;p21"/>
          <p:cNvSpPr/>
          <p:nvPr/>
        </p:nvSpPr>
        <p:spPr>
          <a:xfrm>
            <a:off x="3785334" y="2809799"/>
            <a:ext cx="4828554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Northbound I/O Controller</a:t>
            </a:r>
            <a:endParaRPr/>
          </a:p>
        </p:txBody>
      </p:sp>
      <p:sp>
        <p:nvSpPr>
          <p:cNvPr id="7" name="Google Shape;188;p21"/>
          <p:cNvSpPr/>
          <p:nvPr/>
        </p:nvSpPr>
        <p:spPr>
          <a:xfrm>
            <a:off x="5668762" y="3486582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Telemetry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Service</a:t>
            </a:r>
            <a:endParaRPr dirty="0"/>
          </a:p>
        </p:txBody>
      </p:sp>
      <p:sp>
        <p:nvSpPr>
          <p:cNvPr id="8" name="Google Shape;189;p21"/>
          <p:cNvSpPr/>
          <p:nvPr/>
        </p:nvSpPr>
        <p:spPr>
          <a:xfrm>
            <a:off x="3797611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9" name="Google Shape;190;p21"/>
          <p:cNvSpPr/>
          <p:nvPr/>
        </p:nvSpPr>
        <p:spPr>
          <a:xfrm>
            <a:off x="5027094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0" name="Google Shape;191;p21"/>
          <p:cNvSpPr/>
          <p:nvPr/>
        </p:nvSpPr>
        <p:spPr>
          <a:xfrm>
            <a:off x="624351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1" name="Google Shape;192;p21"/>
          <p:cNvSpPr/>
          <p:nvPr/>
        </p:nvSpPr>
        <p:spPr>
          <a:xfrm>
            <a:off x="745993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2" name="Google Shape;193;p21"/>
          <p:cNvSpPr/>
          <p:nvPr/>
        </p:nvSpPr>
        <p:spPr>
          <a:xfrm>
            <a:off x="3797611" y="2479878"/>
            <a:ext cx="30882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C1 Server</a:t>
            </a:r>
            <a:endParaRPr sz="1200"/>
          </a:p>
        </p:txBody>
      </p:sp>
      <p:sp>
        <p:nvSpPr>
          <p:cNvPr id="13" name="Google Shape;194;p21"/>
          <p:cNvSpPr/>
          <p:nvPr/>
        </p:nvSpPr>
        <p:spPr>
          <a:xfrm>
            <a:off x="6990346" y="2479878"/>
            <a:ext cx="1623541" cy="2482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A1 Server</a:t>
            </a:r>
            <a:endParaRPr sz="1200"/>
          </a:p>
        </p:txBody>
      </p:sp>
      <p:sp>
        <p:nvSpPr>
          <p:cNvPr id="15" name="Google Shape;196;p21"/>
          <p:cNvSpPr txBox="1"/>
          <p:nvPr/>
        </p:nvSpPr>
        <p:spPr>
          <a:xfrm>
            <a:off x="2113046" y="880223"/>
            <a:ext cx="1387800" cy="7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Applications</a:t>
            </a:r>
            <a:endParaRPr dirty="0"/>
          </a:p>
        </p:txBody>
      </p:sp>
      <p:cxnSp>
        <p:nvCxnSpPr>
          <p:cNvPr id="16" name="Google Shape;197;p21"/>
          <p:cNvCxnSpPr>
            <a:stCxn id="13" idx="0"/>
            <a:endCxn id="2" idx="2"/>
          </p:cNvCxnSpPr>
          <p:nvPr/>
        </p:nvCxnSpPr>
        <p:spPr>
          <a:xfrm flipH="1" flipV="1">
            <a:off x="7802116" y="2178917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" name="Google Shape;199;p21"/>
          <p:cNvCxnSpPr>
            <a:stCxn id="8" idx="2"/>
          </p:cNvCxnSpPr>
          <p:nvPr/>
        </p:nvCxnSpPr>
        <p:spPr>
          <a:xfrm>
            <a:off x="4362661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2" name="Google Shape;203;p21"/>
          <p:cNvCxnSpPr>
            <a:stCxn id="10" idx="2"/>
          </p:cNvCxnSpPr>
          <p:nvPr/>
        </p:nvCxnSpPr>
        <p:spPr>
          <a:xfrm flipH="1">
            <a:off x="6808564" y="5489461"/>
            <a:ext cx="1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4" name="Google Shape;205;p21"/>
          <p:cNvCxnSpPr>
            <a:stCxn id="11" idx="2"/>
          </p:cNvCxnSpPr>
          <p:nvPr/>
        </p:nvCxnSpPr>
        <p:spPr>
          <a:xfrm>
            <a:off x="8024985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" name="Google Shape;207;p21"/>
          <p:cNvCxnSpPr/>
          <p:nvPr/>
        </p:nvCxnSpPr>
        <p:spPr>
          <a:xfrm rot="10800000">
            <a:off x="6363797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" name="Google Shape;208;p21"/>
          <p:cNvSpPr/>
          <p:nvPr/>
        </p:nvSpPr>
        <p:spPr>
          <a:xfrm>
            <a:off x="3797611" y="3492165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Control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Service</a:t>
            </a:r>
            <a:endParaRPr dirty="0"/>
          </a:p>
        </p:txBody>
      </p:sp>
      <p:cxnSp>
        <p:nvCxnSpPr>
          <p:cNvPr id="28" name="Google Shape;209;p21"/>
          <p:cNvCxnSpPr/>
          <p:nvPr/>
        </p:nvCxnSpPr>
        <p:spPr>
          <a:xfrm rot="10800000">
            <a:off x="6510541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" name="Google Shape;210;p21"/>
          <p:cNvCxnSpPr/>
          <p:nvPr/>
        </p:nvCxnSpPr>
        <p:spPr>
          <a:xfrm rot="10800000">
            <a:off x="6657285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" name="Google Shape;211;p21"/>
          <p:cNvCxnSpPr/>
          <p:nvPr/>
        </p:nvCxnSpPr>
        <p:spPr>
          <a:xfrm rot="10800000">
            <a:off x="6510541" y="3172271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" name="Google Shape;212;p21"/>
          <p:cNvCxnSpPr/>
          <p:nvPr/>
        </p:nvCxnSpPr>
        <p:spPr>
          <a:xfrm>
            <a:off x="4529500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" name="Google Shape;213;p21"/>
          <p:cNvCxnSpPr/>
          <p:nvPr/>
        </p:nvCxnSpPr>
        <p:spPr>
          <a:xfrm rot="10800000">
            <a:off x="4382756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" name="Google Shape;214;p21"/>
          <p:cNvCxnSpPr/>
          <p:nvPr/>
        </p:nvCxnSpPr>
        <p:spPr>
          <a:xfrm>
            <a:off x="4749616" y="3172138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15;p21"/>
          <p:cNvCxnSpPr/>
          <p:nvPr/>
        </p:nvCxnSpPr>
        <p:spPr>
          <a:xfrm rot="10800000">
            <a:off x="4602872" y="3172147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" name="Google Shape;216;p21"/>
          <p:cNvCxnSpPr/>
          <p:nvPr/>
        </p:nvCxnSpPr>
        <p:spPr>
          <a:xfrm>
            <a:off x="4822988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" name="Google Shape;217;p21"/>
          <p:cNvCxnSpPr/>
          <p:nvPr/>
        </p:nvCxnSpPr>
        <p:spPr>
          <a:xfrm rot="10800000">
            <a:off x="4676244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18;p21"/>
          <p:cNvSpPr/>
          <p:nvPr/>
        </p:nvSpPr>
        <p:spPr>
          <a:xfrm>
            <a:off x="7539913" y="3486582"/>
            <a:ext cx="1073975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Service</a:t>
            </a:r>
            <a:endParaRPr dirty="0"/>
          </a:p>
        </p:txBody>
      </p:sp>
      <p:cxnSp>
        <p:nvCxnSpPr>
          <p:cNvPr id="38" name="Google Shape;219;p21"/>
          <p:cNvCxnSpPr/>
          <p:nvPr/>
        </p:nvCxnSpPr>
        <p:spPr>
          <a:xfrm rot="10800000" flipH="1">
            <a:off x="7976053" y="4321941"/>
            <a:ext cx="1800" cy="47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59" name="Can 58"/>
          <p:cNvSpPr/>
          <p:nvPr/>
        </p:nvSpPr>
        <p:spPr>
          <a:xfrm>
            <a:off x="4931272" y="3685622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K/V</a:t>
            </a:r>
            <a:endParaRPr lang="en-US" sz="1600" dirty="0"/>
          </a:p>
        </p:txBody>
      </p:sp>
      <p:sp>
        <p:nvSpPr>
          <p:cNvPr id="62" name="Can 61"/>
          <p:cNvSpPr/>
          <p:nvPr/>
        </p:nvSpPr>
        <p:spPr>
          <a:xfrm>
            <a:off x="6775244" y="3685621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DB</a:t>
            </a:r>
            <a:endParaRPr lang="en-US" sz="1600" dirty="0"/>
          </a:p>
        </p:txBody>
      </p:sp>
      <p:sp>
        <p:nvSpPr>
          <p:cNvPr id="75" name="Rectangle 74"/>
          <p:cNvSpPr/>
          <p:nvPr/>
        </p:nvSpPr>
        <p:spPr>
          <a:xfrm rot="5400000">
            <a:off x="5204034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Load Balancing</a:t>
            </a:r>
            <a:endParaRPr lang="en-US" dirty="0"/>
          </a:p>
        </p:txBody>
      </p:sp>
      <p:cxnSp>
        <p:nvCxnSpPr>
          <p:cNvPr id="77" name="Straight Arrow Connector 76"/>
          <p:cNvCxnSpPr>
            <a:stCxn id="75" idx="3"/>
          </p:cNvCxnSpPr>
          <p:nvPr/>
        </p:nvCxnSpPr>
        <p:spPr>
          <a:xfrm flipH="1">
            <a:off x="6203342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 rot="5400000">
            <a:off x="4494569" y="987769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Link Aggregation</a:t>
            </a:r>
            <a:endParaRPr lang="en-US" dirty="0"/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493877" y="2238391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 rot="5400000">
            <a:off x="3785103" y="990193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Interference Mgmt</a:t>
            </a:r>
            <a:endParaRPr lang="en-US" dirty="0"/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784411" y="2240815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 rot="5400000">
            <a:off x="3037049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Handover Control</a:t>
            </a:r>
            <a:endParaRPr lang="en-US" dirty="0"/>
          </a:p>
        </p:txBody>
      </p:sp>
      <p:cxnSp>
        <p:nvCxnSpPr>
          <p:cNvPr id="84" name="Straight Arrow Connector 83"/>
          <p:cNvCxnSpPr/>
          <p:nvPr/>
        </p:nvCxnSpPr>
        <p:spPr>
          <a:xfrm flipH="1">
            <a:off x="4036357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Left Brace 84"/>
          <p:cNvSpPr/>
          <p:nvPr/>
        </p:nvSpPr>
        <p:spPr>
          <a:xfrm>
            <a:off x="3474720" y="249934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6487465" y="121484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mtClean="0"/>
              <a:t>…</a:t>
            </a:r>
            <a:endParaRPr lang="en-US" dirty="0"/>
          </a:p>
        </p:txBody>
      </p:sp>
      <p:cxnSp>
        <p:nvCxnSpPr>
          <p:cNvPr id="93" name="Google Shape;199;p21"/>
          <p:cNvCxnSpPr>
            <a:stCxn id="9" idx="2"/>
          </p:cNvCxnSpPr>
          <p:nvPr/>
        </p:nvCxnSpPr>
        <p:spPr>
          <a:xfrm>
            <a:off x="5592144" y="548946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" name="Rounded Rectangle 1"/>
          <p:cNvSpPr/>
          <p:nvPr/>
        </p:nvSpPr>
        <p:spPr>
          <a:xfrm>
            <a:off x="6990346" y="757646"/>
            <a:ext cx="1623540" cy="1421271"/>
          </a:xfrm>
          <a:prstGeom prst="roundRect">
            <a:avLst>
              <a:gd name="adj" fmla="val 9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Service Management</a:t>
            </a:r>
            <a:endParaRPr lang="en-US" dirty="0" smtClean="0"/>
          </a:p>
          <a:p>
            <a:pPr algn="ctr"/>
            <a:r>
              <a:rPr lang="en-US" dirty="0" smtClean="0"/>
              <a:t>and</a:t>
            </a:r>
          </a:p>
          <a:p>
            <a:pPr algn="ctr"/>
            <a:r>
              <a:rPr lang="en-US" dirty="0" smtClean="0"/>
              <a:t>Orchestration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04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5C6A1BFB-8EF7-F44D-823D-41F56826F4C3}"/>
              </a:ext>
            </a:extLst>
          </p:cNvPr>
          <p:cNvSpPr/>
          <p:nvPr/>
        </p:nvSpPr>
        <p:spPr>
          <a:xfrm>
            <a:off x="4261554" y="4073201"/>
            <a:ext cx="4657863" cy="80348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      Phase </a:t>
            </a:r>
            <a:r>
              <a:rPr lang="en-US" sz="2800" b="1" dirty="0"/>
              <a:t>2</a:t>
            </a:r>
          </a:p>
          <a:p>
            <a:pPr algn="ctr"/>
            <a:r>
              <a:rPr lang="en-US" sz="1600" dirty="0"/>
              <a:t>Network owners take control of packet </a:t>
            </a:r>
            <a:r>
              <a:rPr lang="en-US" sz="1600" dirty="0" smtClean="0"/>
              <a:t>processing</a:t>
            </a:r>
            <a:endParaRPr lang="en-US" sz="16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1BBD7DC3-67BE-314F-B0EA-02FD73073F2E}"/>
              </a:ext>
            </a:extLst>
          </p:cNvPr>
          <p:cNvCxnSpPr/>
          <p:nvPr/>
        </p:nvCxnSpPr>
        <p:spPr>
          <a:xfrm>
            <a:off x="10822396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CAE9120F-A3C9-8D48-A708-49450CEDB5A2}"/>
              </a:ext>
            </a:extLst>
          </p:cNvPr>
          <p:cNvCxnSpPr>
            <a:cxnSpLocks/>
          </p:cNvCxnSpPr>
          <p:nvPr/>
        </p:nvCxnSpPr>
        <p:spPr>
          <a:xfrm>
            <a:off x="5820550" y="4010278"/>
            <a:ext cx="500184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57D5C157-7CC5-F140-8F48-D602D5D9ACAE}"/>
              </a:ext>
            </a:extLst>
          </p:cNvPr>
          <p:cNvCxnSpPr>
            <a:cxnSpLocks/>
          </p:cNvCxnSpPr>
          <p:nvPr/>
        </p:nvCxnSpPr>
        <p:spPr>
          <a:xfrm>
            <a:off x="10822396" y="4010278"/>
            <a:ext cx="67993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F1ED3D38-8D3C-6E48-A750-3F4CD6AB4689}"/>
              </a:ext>
            </a:extLst>
          </p:cNvPr>
          <p:cNvCxnSpPr/>
          <p:nvPr/>
        </p:nvCxnSpPr>
        <p:spPr>
          <a:xfrm>
            <a:off x="81088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5C30B3F2-5217-BA49-A847-AA60D81D81EF}"/>
              </a:ext>
            </a:extLst>
          </p:cNvPr>
          <p:cNvCxnSpPr>
            <a:cxnSpLocks/>
          </p:cNvCxnSpPr>
          <p:nvPr/>
        </p:nvCxnSpPr>
        <p:spPr>
          <a:xfrm>
            <a:off x="810887" y="4010278"/>
            <a:ext cx="500966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B8B13A1E-8E5B-9044-8F81-1C85A8C3C29D}"/>
              </a:ext>
            </a:extLst>
          </p:cNvPr>
          <p:cNvSpPr/>
          <p:nvPr/>
        </p:nvSpPr>
        <p:spPr>
          <a:xfrm>
            <a:off x="820623" y="3126368"/>
            <a:ext cx="4999928" cy="82098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1</a:t>
            </a:r>
          </a:p>
          <a:p>
            <a:pPr algn="ctr"/>
            <a:r>
              <a:rPr lang="en-US" sz="1600" dirty="0"/>
              <a:t>Network owners take control of their software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F16174DF-27C7-0643-BCF0-D09879D8238E}"/>
              </a:ext>
            </a:extLst>
          </p:cNvPr>
          <p:cNvSpPr txBox="1"/>
          <p:nvPr/>
        </p:nvSpPr>
        <p:spPr>
          <a:xfrm>
            <a:off x="408656" y="3984152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ACC9BA80-B3E5-0746-AE60-D4831F5B16CE}"/>
              </a:ext>
            </a:extLst>
          </p:cNvPr>
          <p:cNvSpPr/>
          <p:nvPr/>
        </p:nvSpPr>
        <p:spPr>
          <a:xfrm>
            <a:off x="5830287" y="3126369"/>
            <a:ext cx="4990192" cy="81762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3</a:t>
            </a:r>
          </a:p>
          <a:p>
            <a:pPr algn="ctr"/>
            <a:r>
              <a:rPr lang="en-US" sz="1600" dirty="0"/>
              <a:t>Networks managed by verifiable closed loop control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34368-BE7D-6D45-B149-0841E74D2CD8}"/>
              </a:ext>
            </a:extLst>
          </p:cNvPr>
          <p:cNvSpPr txBox="1"/>
          <p:nvPr/>
        </p:nvSpPr>
        <p:spPr>
          <a:xfrm>
            <a:off x="10419080" y="3985839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0958A6D5-9F70-7447-BBC1-3D639E10BF59}"/>
              </a:ext>
            </a:extLst>
          </p:cNvPr>
          <p:cNvSpPr txBox="1"/>
          <p:nvPr/>
        </p:nvSpPr>
        <p:spPr>
          <a:xfrm>
            <a:off x="5419202" y="398438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2020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E013D61A-7C06-EA4D-A8A5-72ACCE29E8F6}"/>
              </a:ext>
            </a:extLst>
          </p:cNvPr>
          <p:cNvCxnSpPr/>
          <p:nvPr/>
        </p:nvCxnSpPr>
        <p:spPr>
          <a:xfrm>
            <a:off x="582251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1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680;p45"/>
          <p:cNvCxnSpPr/>
          <p:nvPr/>
        </p:nvCxnSpPr>
        <p:spPr>
          <a:xfrm flipV="1">
            <a:off x="3659359" y="3202241"/>
            <a:ext cx="1894970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681;p45"/>
          <p:cNvCxnSpPr/>
          <p:nvPr/>
        </p:nvCxnSpPr>
        <p:spPr>
          <a:xfrm>
            <a:off x="3659359" y="3202241"/>
            <a:ext cx="1337439" cy="10170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Google Shape;682;p45"/>
          <p:cNvCxnSpPr/>
          <p:nvPr/>
        </p:nvCxnSpPr>
        <p:spPr>
          <a:xfrm flipH="1" flipV="1">
            <a:off x="5476465" y="2277365"/>
            <a:ext cx="1283268" cy="91367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683;p45"/>
          <p:cNvCxnSpPr/>
          <p:nvPr/>
        </p:nvCxnSpPr>
        <p:spPr>
          <a:xfrm flipH="1">
            <a:off x="5285994" y="3191042"/>
            <a:ext cx="1473739" cy="11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684;p45"/>
          <p:cNvCxnSpPr/>
          <p:nvPr/>
        </p:nvCxnSpPr>
        <p:spPr>
          <a:xfrm flipH="1">
            <a:off x="5570247" y="3191042"/>
            <a:ext cx="1189485" cy="91850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689;p45"/>
          <p:cNvCxnSpPr/>
          <p:nvPr/>
        </p:nvCxnSpPr>
        <p:spPr>
          <a:xfrm flipV="1">
            <a:off x="3659359" y="2262235"/>
            <a:ext cx="1323575" cy="94000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694;p45"/>
          <p:cNvCxnSpPr>
            <a:stCxn id="101" idx="1"/>
          </p:cNvCxnSpPr>
          <p:nvPr/>
        </p:nvCxnSpPr>
        <p:spPr>
          <a:xfrm flipV="1">
            <a:off x="1640039" y="3202241"/>
            <a:ext cx="1539653" cy="1193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699;p45"/>
          <p:cNvSpPr txBox="1"/>
          <p:nvPr/>
        </p:nvSpPr>
        <p:spPr>
          <a:xfrm>
            <a:off x="301687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73" name="Google Shape;716;p45"/>
          <p:cNvSpPr/>
          <p:nvPr/>
        </p:nvSpPr>
        <p:spPr>
          <a:xfrm>
            <a:off x="2014830" y="3275122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17;p45"/>
          <p:cNvSpPr/>
          <p:nvPr/>
        </p:nvSpPr>
        <p:spPr>
          <a:xfrm>
            <a:off x="7955807" y="3248600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18;p45"/>
          <p:cNvSpPr/>
          <p:nvPr/>
        </p:nvSpPr>
        <p:spPr>
          <a:xfrm>
            <a:off x="946835" y="970345"/>
            <a:ext cx="2739746" cy="632407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Add</a:t>
            </a:r>
            <a:r>
              <a:rPr lang="en-US" sz="1600" i="1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kumimoji="0" lang="en-US" sz="1600" b="0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Switch 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ID, arrival time, departure, queue delay, </a:t>
            </a:r>
            <a:r>
              <a:rPr kumimoji="0" lang="en-US" sz="1600" b="0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etc</a:t>
            </a: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.</a:t>
            </a:r>
            <a:endParaRPr kumimoji="0" sz="12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719;p45"/>
          <p:cNvCxnSpPr>
            <a:stCxn id="75" idx="2"/>
          </p:cNvCxnSpPr>
          <p:nvPr/>
        </p:nvCxnSpPr>
        <p:spPr>
          <a:xfrm>
            <a:off x="2316708" y="1602752"/>
            <a:ext cx="974520" cy="1300754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6859726" y="4625150"/>
            <a:ext cx="2451302" cy="1088197"/>
            <a:chOff x="6802322" y="5352444"/>
            <a:chExt cx="2129100" cy="857400"/>
          </a:xfrm>
        </p:grpSpPr>
        <p:pic>
          <p:nvPicPr>
            <p:cNvPr id="14" name="Google Shape;668;p45" descr="Image result for database icon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984722" y="5524794"/>
              <a:ext cx="493500" cy="49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669;p45"/>
            <p:cNvSpPr/>
            <p:nvPr/>
          </p:nvSpPr>
          <p:spPr>
            <a:xfrm>
              <a:off x="6802322" y="5352444"/>
              <a:ext cx="2129100" cy="857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20;p45"/>
            <p:cNvPicPr preferRelativeResize="0"/>
            <p:nvPr/>
          </p:nvPicPr>
          <p:blipFill rotWithShape="1">
            <a:blip r:embed="rId4">
              <a:alphaModFix/>
            </a:blip>
            <a:srcRect r="890" b="46563"/>
            <a:stretch/>
          </p:blipFill>
          <p:spPr>
            <a:xfrm>
              <a:off x="7603165" y="5418362"/>
              <a:ext cx="1230589" cy="725451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78" name="Google Shape;721;p45"/>
          <p:cNvSpPr/>
          <p:nvPr/>
        </p:nvSpPr>
        <p:spPr>
          <a:xfrm rot="5400000">
            <a:off x="7559699" y="4014237"/>
            <a:ext cx="4935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22;p45"/>
          <p:cNvSpPr txBox="1"/>
          <p:nvPr/>
        </p:nvSpPr>
        <p:spPr>
          <a:xfrm>
            <a:off x="5264871" y="4883205"/>
            <a:ext cx="1586931" cy="61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Log, analyze, replay, visualize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81" name="Google Shape;724;p45"/>
          <p:cNvSpPr/>
          <p:nvPr/>
        </p:nvSpPr>
        <p:spPr>
          <a:xfrm>
            <a:off x="7127863" y="968614"/>
            <a:ext cx="2187824" cy="634138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Generate report with switch metadata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725;p45"/>
          <p:cNvCxnSpPr>
            <a:stCxn id="81" idx="2"/>
          </p:cNvCxnSpPr>
          <p:nvPr/>
        </p:nvCxnSpPr>
        <p:spPr>
          <a:xfrm flipH="1">
            <a:off x="7127864" y="1602752"/>
            <a:ext cx="1093911" cy="12895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53886" y="1878513"/>
            <a:ext cx="1162423" cy="875625"/>
            <a:chOff x="886475" y="4811488"/>
            <a:chExt cx="1162423" cy="875625"/>
          </a:xfrm>
        </p:grpSpPr>
        <p:sp>
          <p:nvSpPr>
            <p:cNvPr id="84" name="Rectangle 83"/>
            <p:cNvSpPr/>
            <p:nvPr/>
          </p:nvSpPr>
          <p:spPr>
            <a:xfrm>
              <a:off x="886476" y="4811488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Header</a:t>
              </a:r>
              <a:endParaRPr lang="en-US" sz="1600" dirty="0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86475" y="5077972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Metadata S1</a:t>
              </a:r>
              <a:endParaRPr lang="en-US" sz="1400" dirty="0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86476" y="5348165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Payload</a:t>
              </a:r>
              <a:endParaRPr lang="en-US" sz="16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668739" y="2543815"/>
            <a:ext cx="1162422" cy="594589"/>
            <a:chOff x="9487491" y="4969625"/>
            <a:chExt cx="1162422" cy="594589"/>
          </a:xfrm>
        </p:grpSpPr>
        <p:sp>
          <p:nvSpPr>
            <p:cNvPr id="90" name="Rectangle 89"/>
            <p:cNvSpPr/>
            <p:nvPr/>
          </p:nvSpPr>
          <p:spPr>
            <a:xfrm>
              <a:off x="9487491" y="4969625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Header</a:t>
              </a:r>
              <a:endParaRPr lang="en-US" sz="1600" dirty="0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487491" y="5225266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Payload</a:t>
              </a:r>
              <a:endParaRPr lang="en-US" sz="1600" dirty="0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563417" y="2516152"/>
            <a:ext cx="1162422" cy="594589"/>
            <a:chOff x="9639891" y="5801294"/>
            <a:chExt cx="1162422" cy="594589"/>
          </a:xfrm>
        </p:grpSpPr>
        <p:sp>
          <p:nvSpPr>
            <p:cNvPr id="93" name="Rectangle 92"/>
            <p:cNvSpPr/>
            <p:nvPr/>
          </p:nvSpPr>
          <p:spPr>
            <a:xfrm>
              <a:off x="9639891" y="5801294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Header</a:t>
              </a:r>
              <a:endParaRPr lang="en-US" sz="1600" dirty="0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9639891" y="6056935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Payload</a:t>
              </a:r>
              <a:endParaRPr lang="en-US" sz="16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892141" y="1632350"/>
            <a:ext cx="1162422" cy="1124159"/>
            <a:chOff x="2281540" y="4818482"/>
            <a:chExt cx="1162422" cy="1124159"/>
          </a:xfrm>
        </p:grpSpPr>
        <p:sp>
          <p:nvSpPr>
            <p:cNvPr id="87" name="Rectangle 86"/>
            <p:cNvSpPr/>
            <p:nvPr/>
          </p:nvSpPr>
          <p:spPr>
            <a:xfrm>
              <a:off x="2281541" y="4818482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Header</a:t>
              </a:r>
              <a:endParaRPr lang="en-US" sz="1600" dirty="0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281540" y="5071903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Metadata S1</a:t>
              </a:r>
              <a:endParaRPr lang="en-US" sz="1400" dirty="0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281540" y="5603693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Payload</a:t>
              </a:r>
              <a:endParaRPr lang="en-US" sz="1600" dirty="0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281540" y="5335191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smtClean="0"/>
                <a:t>Metadata S2</a:t>
              </a:r>
              <a:endParaRPr lang="en-US" sz="1400" dirty="0"/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536497" y="3691281"/>
            <a:ext cx="1162422" cy="792762"/>
            <a:chOff x="3604515" y="5089175"/>
            <a:chExt cx="1162422" cy="792762"/>
          </a:xfrm>
        </p:grpSpPr>
        <p:sp>
          <p:nvSpPr>
            <p:cNvPr id="97" name="Rectangle 96"/>
            <p:cNvSpPr/>
            <p:nvPr/>
          </p:nvSpPr>
          <p:spPr>
            <a:xfrm>
              <a:off x="3604515" y="5089175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Metadata S1</a:t>
              </a:r>
              <a:endParaRPr lang="en-US" sz="1400" dirty="0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604515" y="5352463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smtClean="0"/>
                <a:t>Metadata S2</a:t>
              </a:r>
              <a:endParaRPr lang="en-US" sz="1400" dirty="0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604515" y="5617200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Metadata S5</a:t>
              </a:r>
              <a:endParaRPr lang="en-US" sz="1400" dirty="0"/>
            </a:p>
          </p:txBody>
        </p:sp>
      </p:grpSp>
      <p:pic>
        <p:nvPicPr>
          <p:cNvPr id="101" name="Picture 22">
            <a:extLst>
              <a:ext uri="{FF2B5EF4-FFF2-40B4-BE49-F238E27FC236}">
                <a16:creationId xmlns:a16="http://schemas.microsoft.com/office/drawing/2014/main" xmlns="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1780" y="2594299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" name="Picture 22">
            <a:extLst>
              <a:ext uri="{FF2B5EF4-FFF2-40B4-BE49-F238E27FC236}">
                <a16:creationId xmlns:a16="http://schemas.microsoft.com/office/drawing/2014/main" xmlns="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269" y="2571537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0" name="Google Shape;694;p45"/>
          <p:cNvCxnSpPr>
            <a:endCxn id="102" idx="1"/>
          </p:cNvCxnSpPr>
          <p:nvPr/>
        </p:nvCxnSpPr>
        <p:spPr>
          <a:xfrm>
            <a:off x="7353820" y="3173507"/>
            <a:ext cx="1425449" cy="7165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699;p45"/>
          <p:cNvSpPr txBox="1"/>
          <p:nvPr/>
        </p:nvSpPr>
        <p:spPr>
          <a:xfrm>
            <a:off x="4915733" y="2446522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8" name="Google Shape;699;p45"/>
          <p:cNvSpPr txBox="1"/>
          <p:nvPr/>
        </p:nvSpPr>
        <p:spPr>
          <a:xfrm>
            <a:off x="4927765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S3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9" name="Google Shape;699;p45"/>
          <p:cNvSpPr txBox="1"/>
          <p:nvPr/>
        </p:nvSpPr>
        <p:spPr>
          <a:xfrm>
            <a:off x="4927765" y="4257140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20" name="Google Shape;699;p45"/>
          <p:cNvSpPr txBox="1"/>
          <p:nvPr/>
        </p:nvSpPr>
        <p:spPr>
          <a:xfrm>
            <a:off x="684335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S5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279715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3767477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8263" y="194714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32839" y="2810495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52658" y="2800414"/>
            <a:ext cx="915462" cy="7364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495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538;p154"/>
          <p:cNvSpPr/>
          <p:nvPr/>
        </p:nvSpPr>
        <p:spPr>
          <a:xfrm>
            <a:off x="2178835" y="1304428"/>
            <a:ext cx="6628834" cy="119703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 smtClean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</a:t>
            </a:r>
            <a:r>
              <a:rPr lang="en-US" b="0" i="0" u="none" strike="noStrike" cap="none" dirty="0" smtClean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</a:t>
            </a:r>
            <a:r>
              <a:rPr lang="en" b="0" i="0" u="none" strike="noStrike" cap="none" dirty="0" smtClean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Objective</a:t>
            </a:r>
            <a:r>
              <a:rPr lang="en-US" dirty="0" smtClean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Service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54" name="Google Shape;1535;p154"/>
          <p:cNvSpPr/>
          <p:nvPr/>
        </p:nvSpPr>
        <p:spPr>
          <a:xfrm>
            <a:off x="2178835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1</a:t>
            </a:r>
            <a:r>
              <a:rPr lang="en-US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0" name="Google Shape;1535;p154"/>
          <p:cNvSpPr/>
          <p:nvPr/>
        </p:nvSpPr>
        <p:spPr>
          <a:xfrm>
            <a:off x="2259724" y="1806146"/>
            <a:ext cx="3125372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1 </a:t>
            </a:r>
            <a:r>
              <a:rPr lang="en-US" sz="1600" b="0" i="0" u="none" strike="noStrike" cap="none" dirty="0" err="1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4" name="Google Shape;1535;p154"/>
          <p:cNvSpPr/>
          <p:nvPr/>
        </p:nvSpPr>
        <p:spPr>
          <a:xfrm>
            <a:off x="5590331" y="1806146"/>
            <a:ext cx="3131100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2 </a:t>
            </a:r>
            <a:r>
              <a:rPr lang="en-US" sz="1600" b="0" i="0" u="none" strike="noStrike" cap="none" dirty="0" err="1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6" name="Google Shape;1535;p154"/>
          <p:cNvSpPr/>
          <p:nvPr/>
        </p:nvSpPr>
        <p:spPr>
          <a:xfrm>
            <a:off x="5547212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>
                <a:solidFill>
                  <a:srgbClr val="000000"/>
                </a:solidFill>
                <a:ea typeface="Arial"/>
                <a:cs typeface="Arial"/>
                <a:sym typeface="Arial"/>
              </a:rPr>
              <a:t>2</a:t>
            </a:r>
            <a:r>
              <a:rPr lang="en-US" sz="1600" b="0" i="0" u="none" strike="noStrike" cap="none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680515" y="3394842"/>
            <a:ext cx="2257096" cy="599091"/>
            <a:chOff x="2942897" y="3342292"/>
            <a:chExt cx="2257096" cy="599091"/>
          </a:xfrm>
        </p:grpSpPr>
        <p:sp>
          <p:nvSpPr>
            <p:cNvPr id="32" name="Rounded Rectangle 31"/>
            <p:cNvSpPr/>
            <p:nvPr/>
          </p:nvSpPr>
          <p:spPr>
            <a:xfrm>
              <a:off x="3720662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1400" dirty="0" smtClean="0"/>
                <a:t>T2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 smtClean="0"/>
                <a:t>port-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 err="1" smtClean="0"/>
                <a:t>vlan</a:t>
              </a:r>
              <a:endParaRPr lang="en-US" sz="14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2942897" y="3342292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T0</a:t>
              </a:r>
            </a:p>
            <a:p>
              <a:pPr algn="ctr"/>
              <a:r>
                <a:rPr lang="en-US" sz="1400" dirty="0" smtClean="0"/>
                <a:t>mac</a:t>
              </a:r>
              <a:endParaRPr lang="en-US" sz="1400" dirty="0"/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4485290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T6</a:t>
              </a:r>
            </a:p>
            <a:p>
              <a:pPr algn="ctr"/>
              <a:r>
                <a:rPr lang="en-US" sz="1400" dirty="0" err="1" smtClean="0"/>
                <a:t>ip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633449" y="3394841"/>
            <a:ext cx="3087982" cy="599091"/>
            <a:chOff x="5611767" y="3342291"/>
            <a:chExt cx="3087982" cy="599091"/>
          </a:xfrm>
        </p:grpSpPr>
        <p:sp>
          <p:nvSpPr>
            <p:cNvPr id="50" name="Rounded Rectangle 49"/>
            <p:cNvSpPr/>
            <p:nvPr/>
          </p:nvSpPr>
          <p:spPr>
            <a:xfrm>
              <a:off x="6402860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T1</a:t>
              </a:r>
            </a:p>
            <a:p>
              <a:pPr algn="ctr"/>
              <a:r>
                <a:rPr lang="en-US" sz="1400" dirty="0" err="1" smtClean="0"/>
                <a:t>vlan</a:t>
              </a:r>
              <a:endParaRPr lang="en-US" sz="1400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611767" y="3342291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T0</a:t>
              </a:r>
            </a:p>
            <a:p>
              <a:pPr algn="ctr"/>
              <a:r>
                <a:rPr lang="en-US" sz="1400" dirty="0" smtClean="0"/>
                <a:t>port</a:t>
              </a:r>
              <a:endParaRPr lang="en-US" sz="1400" dirty="0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7193953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T2</a:t>
              </a:r>
            </a:p>
            <a:p>
              <a:pPr algn="ctr"/>
              <a:r>
                <a:rPr lang="en-US" sz="1400" dirty="0" smtClean="0"/>
                <a:t>mac</a:t>
              </a:r>
              <a:endParaRPr lang="en-US" sz="1400" dirty="0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7985046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T4</a:t>
              </a:r>
            </a:p>
            <a:p>
              <a:pPr algn="ctr"/>
              <a:r>
                <a:rPr lang="en-US" sz="1400" dirty="0" err="1" smtClean="0"/>
                <a:t>ip</a:t>
              </a:r>
              <a:endParaRPr lang="en-US" sz="14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094424" y="420417"/>
            <a:ext cx="479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Filter </a:t>
            </a:r>
            <a:r>
              <a:rPr lang="en-US" dirty="0" smtClean="0"/>
              <a:t>on “Switch-Port, MAC-</a:t>
            </a:r>
            <a:r>
              <a:rPr lang="en-US" dirty="0" err="1" smtClean="0"/>
              <a:t>Addr</a:t>
            </a:r>
            <a:r>
              <a:rPr lang="en-US" dirty="0" smtClean="0"/>
              <a:t>, VLAN, IP-</a:t>
            </a:r>
            <a:r>
              <a:rPr lang="en-US" dirty="0" err="1" smtClean="0"/>
              <a:t>Addr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7" name="Down Arrow 6"/>
          <p:cNvSpPr/>
          <p:nvPr/>
        </p:nvSpPr>
        <p:spPr>
          <a:xfrm>
            <a:off x="5396174" y="789749"/>
            <a:ext cx="194157" cy="4084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>
            <a:stCxn id="20" idx="2"/>
            <a:endCxn id="45" idx="0"/>
          </p:cNvCxnSpPr>
          <p:nvPr/>
        </p:nvCxnSpPr>
        <p:spPr>
          <a:xfrm flipH="1">
            <a:off x="3037867" y="2385854"/>
            <a:ext cx="784543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0" idx="2"/>
            <a:endCxn id="32" idx="0"/>
          </p:cNvCxnSpPr>
          <p:nvPr/>
        </p:nvCxnSpPr>
        <p:spPr>
          <a:xfrm flipH="1">
            <a:off x="3815632" y="2385854"/>
            <a:ext cx="6778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0" idx="2"/>
            <a:endCxn id="46" idx="0"/>
          </p:cNvCxnSpPr>
          <p:nvPr/>
        </p:nvCxnSpPr>
        <p:spPr>
          <a:xfrm>
            <a:off x="3822410" y="2385854"/>
            <a:ext cx="757850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24" idx="2"/>
            <a:endCxn id="51" idx="0"/>
          </p:cNvCxnSpPr>
          <p:nvPr/>
        </p:nvCxnSpPr>
        <p:spPr>
          <a:xfrm flipH="1">
            <a:off x="5990801" y="2385854"/>
            <a:ext cx="1165080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4" idx="2"/>
            <a:endCxn id="50" idx="0"/>
          </p:cNvCxnSpPr>
          <p:nvPr/>
        </p:nvCxnSpPr>
        <p:spPr>
          <a:xfrm flipH="1">
            <a:off x="6781894" y="2385854"/>
            <a:ext cx="373987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4" idx="2"/>
            <a:endCxn id="52" idx="0"/>
          </p:cNvCxnSpPr>
          <p:nvPr/>
        </p:nvCxnSpPr>
        <p:spPr>
          <a:xfrm>
            <a:off x="7155881" y="2385854"/>
            <a:ext cx="417106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4" idx="2"/>
            <a:endCxn id="53" idx="0"/>
          </p:cNvCxnSpPr>
          <p:nvPr/>
        </p:nvCxnSpPr>
        <p:spPr>
          <a:xfrm>
            <a:off x="7155881" y="2385854"/>
            <a:ext cx="1208199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822555" y="2535440"/>
            <a:ext cx="1341393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 smtClean="0"/>
              <a:t>OpenFlow 1.3</a:t>
            </a:r>
          </a:p>
          <a:p>
            <a:pPr algn="ctr">
              <a:lnSpc>
                <a:spcPct val="80000"/>
              </a:lnSpc>
            </a:pPr>
            <a:r>
              <a:rPr lang="en-US" sz="1600" dirty="0" smtClean="0"/>
              <a:t>Flow Rules</a:t>
            </a:r>
            <a:endParaRPr lang="en-US" sz="1600" dirty="0"/>
          </a:p>
        </p:txBody>
      </p:sp>
      <p:cxnSp>
        <p:nvCxnSpPr>
          <p:cNvPr id="94" name="Straight Arrow Connector 93"/>
          <p:cNvCxnSpPr>
            <a:stCxn id="76" idx="3"/>
          </p:cNvCxnSpPr>
          <p:nvPr/>
        </p:nvCxnSpPr>
        <p:spPr>
          <a:xfrm>
            <a:off x="6163948" y="2778584"/>
            <a:ext cx="409393" cy="0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endCxn id="76" idx="1"/>
          </p:cNvCxnSpPr>
          <p:nvPr/>
        </p:nvCxnSpPr>
        <p:spPr>
          <a:xfrm>
            <a:off x="4384142" y="2778583"/>
            <a:ext cx="438413" cy="1"/>
          </a:xfrm>
          <a:prstGeom prst="straightConnector1">
            <a:avLst/>
          </a:prstGeom>
          <a:ln>
            <a:solidFill>
              <a:srgbClr val="0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960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V="1">
            <a:off x="4820143" y="2854691"/>
            <a:ext cx="2364628" cy="39236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965542" y="1908918"/>
            <a:ext cx="1126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31981" y="2212267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OpenFlow</a:t>
            </a:r>
          </a:p>
          <a:p>
            <a:pPr algn="ctr"/>
            <a:r>
              <a:rPr lang="en-US" dirty="0" smtClean="0"/>
              <a:t>Protocol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752228" y="2893927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TLS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836015" y="1916962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OpenFlow</a:t>
            </a:r>
          </a:p>
          <a:p>
            <a:pPr algn="ctr"/>
            <a:r>
              <a:rPr lang="en-US" dirty="0" smtClean="0"/>
              <a:t>Switch</a:t>
            </a:r>
            <a:endParaRPr lang="en-US" dirty="0"/>
          </a:p>
        </p:txBody>
      </p:sp>
      <p:sp>
        <p:nvSpPr>
          <p:cNvPr id="16" name="Cloud Callout 15"/>
          <p:cNvSpPr/>
          <p:nvPr/>
        </p:nvSpPr>
        <p:spPr>
          <a:xfrm flipH="1">
            <a:off x="1408329" y="842212"/>
            <a:ext cx="2273520" cy="1370056"/>
          </a:xfrm>
          <a:prstGeom prst="cloudCallout">
            <a:avLst>
              <a:gd name="adj1" fmla="val -60730"/>
              <a:gd name="adj2" fmla="val 8682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58654" y="1095127"/>
            <a:ext cx="1418896" cy="81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u="sng" dirty="0" smtClean="0"/>
              <a:t>Flow Table</a:t>
            </a:r>
            <a:endParaRPr lang="en-US" sz="1400" dirty="0" smtClean="0"/>
          </a:p>
          <a:p>
            <a:pPr algn="ctr">
              <a:lnSpc>
                <a:spcPct val="90000"/>
              </a:lnSpc>
              <a:spcBef>
                <a:spcPts val="800"/>
              </a:spcBef>
              <a:spcAft>
                <a:spcPts val="200"/>
              </a:spcAft>
            </a:pPr>
            <a:r>
              <a:rPr lang="en-US" sz="1400" i="1" dirty="0" smtClean="0"/>
              <a:t>&lt;match, action&gt;</a:t>
            </a:r>
          </a:p>
          <a:p>
            <a:pPr algn="ctr">
              <a:lnSpc>
                <a:spcPct val="30000"/>
              </a:lnSpc>
            </a:pPr>
            <a:r>
              <a:rPr lang="en-US" sz="1400" dirty="0" smtClean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 smtClean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  <a:endParaRPr lang="en-US" sz="1400" dirty="0" smtClean="0"/>
          </a:p>
        </p:txBody>
      </p:sp>
      <p:pic>
        <p:nvPicPr>
          <p:cNvPr id="1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0958" y="2345741"/>
            <a:ext cx="1127117" cy="109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2">
            <a:extLst>
              <a:ext uri="{FF2B5EF4-FFF2-40B4-BE49-F238E27FC236}">
                <a16:creationId xmlns:a16="http://schemas.microsoft.com/office/drawing/2014/main" xmlns="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548" y="2276748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91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274;p44"/>
          <p:cNvSpPr txBox="1"/>
          <p:nvPr/>
        </p:nvSpPr>
        <p:spPr>
          <a:xfrm>
            <a:off x="1841304" y="1263568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Filtering</a:t>
            </a:r>
            <a:endParaRPr b="1" dirty="0"/>
          </a:p>
        </p:txBody>
      </p:sp>
      <p:sp>
        <p:nvSpPr>
          <p:cNvPr id="52" name="Google Shape;275;p44"/>
          <p:cNvSpPr txBox="1"/>
          <p:nvPr/>
        </p:nvSpPr>
        <p:spPr>
          <a:xfrm>
            <a:off x="1593747" y="3047540"/>
            <a:ext cx="13434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Forwarding</a:t>
            </a:r>
            <a:endParaRPr b="1" dirty="0"/>
          </a:p>
        </p:txBody>
      </p:sp>
      <p:sp>
        <p:nvSpPr>
          <p:cNvPr id="53" name="Google Shape;276;p44"/>
          <p:cNvSpPr txBox="1"/>
          <p:nvPr/>
        </p:nvSpPr>
        <p:spPr>
          <a:xfrm>
            <a:off x="1841247" y="5016867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</a:t>
            </a:r>
            <a:endParaRPr b="1" dirty="0"/>
          </a:p>
        </p:txBody>
      </p:sp>
      <p:cxnSp>
        <p:nvCxnSpPr>
          <p:cNvPr id="33" name="Google Shape;259;p44"/>
          <p:cNvCxnSpPr>
            <a:endCxn id="22" idx="0"/>
          </p:cNvCxnSpPr>
          <p:nvPr/>
        </p:nvCxnSpPr>
        <p:spPr>
          <a:xfrm flipH="1">
            <a:off x="3851139" y="2005154"/>
            <a:ext cx="1477066" cy="655333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4" name="Google Shape;260;p44"/>
          <p:cNvCxnSpPr>
            <a:endCxn id="27" idx="0"/>
          </p:cNvCxnSpPr>
          <p:nvPr/>
        </p:nvCxnSpPr>
        <p:spPr>
          <a:xfrm>
            <a:off x="5328203" y="2005154"/>
            <a:ext cx="1872230" cy="65445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5" name="Google Shape;261;p44"/>
          <p:cNvCxnSpPr>
            <a:endCxn id="23" idx="0"/>
          </p:cNvCxnSpPr>
          <p:nvPr/>
        </p:nvCxnSpPr>
        <p:spPr>
          <a:xfrm flipH="1">
            <a:off x="4993873" y="2005154"/>
            <a:ext cx="334330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1" name="Google Shape;265;p44"/>
          <p:cNvCxnSpPr>
            <a:endCxn id="39" idx="0"/>
          </p:cNvCxnSpPr>
          <p:nvPr/>
        </p:nvCxnSpPr>
        <p:spPr>
          <a:xfrm>
            <a:off x="5328203" y="2005154"/>
            <a:ext cx="823137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7" name="Google Shape;246;p44"/>
          <p:cNvSpPr/>
          <p:nvPr/>
        </p:nvSpPr>
        <p:spPr>
          <a:xfrm>
            <a:off x="2937204" y="4109579"/>
            <a:ext cx="5307410" cy="214676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Google Shape;255;p44"/>
          <p:cNvSpPr/>
          <p:nvPr/>
        </p:nvSpPr>
        <p:spPr>
          <a:xfrm>
            <a:off x="4845733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Multicast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9" name="Google Shape;256;p44"/>
          <p:cNvSpPr/>
          <p:nvPr/>
        </p:nvSpPr>
        <p:spPr>
          <a:xfrm>
            <a:off x="3129740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Hashed (ECMP)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0" name="Google Shape;257;p44"/>
          <p:cNvSpPr/>
          <p:nvPr/>
        </p:nvSpPr>
        <p:spPr>
          <a:xfrm>
            <a:off x="4484316" y="4333116"/>
            <a:ext cx="1707316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Next ID </a:t>
            </a:r>
            <a:r>
              <a:rPr lang="en-US" sz="1400" b="0" i="0" u="none" strike="noStrike" cap="none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</a:t>
            </a:r>
            <a:r>
              <a:rPr lang="en" sz="1400" b="0" i="0" u="none" strike="noStrike" cap="none" dirty="0" err="1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apping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6" name="Google Shape;262;p44"/>
          <p:cNvCxnSpPr/>
          <p:nvPr/>
        </p:nvCxnSpPr>
        <p:spPr>
          <a:xfrm>
            <a:off x="5337974" y="4759904"/>
            <a:ext cx="5611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7" name="Google Shape;263;p44"/>
          <p:cNvCxnSpPr/>
          <p:nvPr/>
        </p:nvCxnSpPr>
        <p:spPr>
          <a:xfrm flipH="1">
            <a:off x="3627665" y="4759904"/>
            <a:ext cx="1710309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9" name="Google Shape;272;p44"/>
          <p:cNvSpPr/>
          <p:nvPr/>
        </p:nvSpPr>
        <p:spPr>
          <a:xfrm>
            <a:off x="6383013" y="5005119"/>
            <a:ext cx="1192952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...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0" name="Google Shape;273;p44"/>
          <p:cNvCxnSpPr/>
          <p:nvPr/>
        </p:nvCxnSpPr>
        <p:spPr>
          <a:xfrm>
            <a:off x="5337974" y="4759904"/>
            <a:ext cx="1641478" cy="245238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54" name="Google Shape;277;p44"/>
          <p:cNvSpPr/>
          <p:nvPr/>
        </p:nvSpPr>
        <p:spPr>
          <a:xfrm>
            <a:off x="4841346" y="5714998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Next VLAN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5" name="Google Shape;278;p44"/>
          <p:cNvCxnSpPr/>
          <p:nvPr/>
        </p:nvCxnSpPr>
        <p:spPr>
          <a:xfrm>
            <a:off x="3627645" y="5425199"/>
            <a:ext cx="1711432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6" name="Google Shape;279;p44"/>
          <p:cNvCxnSpPr/>
          <p:nvPr/>
        </p:nvCxnSpPr>
        <p:spPr>
          <a:xfrm flipH="1">
            <a:off x="5339134" y="5431908"/>
            <a:ext cx="1640355" cy="283285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7" name="Google Shape;280;p44"/>
          <p:cNvCxnSpPr/>
          <p:nvPr/>
        </p:nvCxnSpPr>
        <p:spPr>
          <a:xfrm flipH="1">
            <a:off x="5339149" y="5425199"/>
            <a:ext cx="4489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8" name="Google Shape;247;p44"/>
          <p:cNvSpPr/>
          <p:nvPr/>
        </p:nvSpPr>
        <p:spPr>
          <a:xfrm>
            <a:off x="2937205" y="2422490"/>
            <a:ext cx="5307410" cy="159020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Google Shape;252;p44"/>
          <p:cNvSpPr/>
          <p:nvPr/>
        </p:nvSpPr>
        <p:spPr>
          <a:xfrm>
            <a:off x="3446875" y="2660487"/>
            <a:ext cx="808528" cy="45289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Bridging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3" name="Google Shape;253;p44"/>
          <p:cNvSpPr/>
          <p:nvPr/>
        </p:nvSpPr>
        <p:spPr>
          <a:xfrm>
            <a:off x="4495968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IPv4 </a:t>
            </a:r>
            <a:r>
              <a:rPr lang="en-US" sz="1400" b="0" i="0" u="none" strike="noStrike" cap="none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7" name="Google Shape;254;p44"/>
          <p:cNvSpPr/>
          <p:nvPr/>
        </p:nvSpPr>
        <p:spPr>
          <a:xfrm>
            <a:off x="6870678" y="2659611"/>
            <a:ext cx="659509" cy="45377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MPLS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9" name="Google Shape;264;p44"/>
          <p:cNvSpPr/>
          <p:nvPr/>
        </p:nvSpPr>
        <p:spPr>
          <a:xfrm>
            <a:off x="5653435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IPv6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42" name="Google Shape;266;p44"/>
          <p:cNvSpPr/>
          <p:nvPr/>
        </p:nvSpPr>
        <p:spPr>
          <a:xfrm>
            <a:off x="4988424" y="3480891"/>
            <a:ext cx="698788" cy="41918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ACL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43" name="Google Shape;267;p44"/>
          <p:cNvCxnSpPr>
            <a:stCxn id="22" idx="2"/>
          </p:cNvCxnSpPr>
          <p:nvPr/>
        </p:nvCxnSpPr>
        <p:spPr>
          <a:xfrm>
            <a:off x="3851139" y="3113380"/>
            <a:ext cx="1486675" cy="36759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4" name="Google Shape;268;p44"/>
          <p:cNvCxnSpPr>
            <a:stCxn id="27" idx="2"/>
          </p:cNvCxnSpPr>
          <p:nvPr/>
        </p:nvCxnSpPr>
        <p:spPr>
          <a:xfrm flipH="1">
            <a:off x="5337871" y="3113381"/>
            <a:ext cx="1862562" cy="36759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6" name="Google Shape;269;p44"/>
          <p:cNvCxnSpPr>
            <a:stCxn id="23" idx="2"/>
          </p:cNvCxnSpPr>
          <p:nvPr/>
        </p:nvCxnSpPr>
        <p:spPr>
          <a:xfrm>
            <a:off x="4993873" y="3113380"/>
            <a:ext cx="343783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270;p44"/>
          <p:cNvCxnSpPr>
            <a:stCxn id="39" idx="2"/>
          </p:cNvCxnSpPr>
          <p:nvPr/>
        </p:nvCxnSpPr>
        <p:spPr>
          <a:xfrm flipH="1">
            <a:off x="5337709" y="3113380"/>
            <a:ext cx="813631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8" name="Google Shape;271;p44"/>
          <p:cNvCxnSpPr/>
          <p:nvPr/>
        </p:nvCxnSpPr>
        <p:spPr>
          <a:xfrm>
            <a:off x="5337819" y="3900071"/>
            <a:ext cx="0" cy="459799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2" name="Google Shape;285;p44"/>
          <p:cNvCxnSpPr>
            <a:stCxn id="42" idx="3"/>
          </p:cNvCxnSpPr>
          <p:nvPr/>
        </p:nvCxnSpPr>
        <p:spPr>
          <a:xfrm flipV="1">
            <a:off x="5687212" y="3690481"/>
            <a:ext cx="560377" cy="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63" name="TextBox 62"/>
          <p:cNvSpPr txBox="1"/>
          <p:nvPr/>
        </p:nvSpPr>
        <p:spPr>
          <a:xfrm>
            <a:off x="6243425" y="3536687"/>
            <a:ext cx="2001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Drop or pass up to ONOS</a:t>
            </a:r>
            <a:endParaRPr lang="en-US" sz="1400" dirty="0"/>
          </a:p>
        </p:txBody>
      </p:sp>
      <p:sp>
        <p:nvSpPr>
          <p:cNvPr id="15" name="Google Shape;245;p44"/>
          <p:cNvSpPr/>
          <p:nvPr/>
        </p:nvSpPr>
        <p:spPr>
          <a:xfrm>
            <a:off x="2937205" y="536029"/>
            <a:ext cx="5307410" cy="178957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Google Shape;250;p44"/>
          <p:cNvSpPr/>
          <p:nvPr/>
        </p:nvSpPr>
        <p:spPr>
          <a:xfrm>
            <a:off x="4239378" y="644603"/>
            <a:ext cx="2300613" cy="56910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In-port + VLAN </a:t>
            </a:r>
            <a:r>
              <a:rPr lang="en-US" sz="1400" b="0" i="0" u="none" strike="noStrike" cap="none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</a:t>
            </a:r>
            <a:r>
              <a:rPr lang="en" sz="1400" b="0" i="0" u="none" strike="noStrike" cap="none" dirty="0" err="1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iltering</a:t>
            </a:r>
            <a:r>
              <a:rPr lang="en" sz="1400" b="0" i="0" u="none" strike="noStrike" cap="none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T</a:t>
            </a:r>
            <a:r>
              <a:rPr lang="en" sz="1400" b="0" i="0" u="none" strike="noStrike" cap="none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able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1" name="Google Shape;251;p44"/>
          <p:cNvSpPr/>
          <p:nvPr/>
        </p:nvSpPr>
        <p:spPr>
          <a:xfrm>
            <a:off x="4536109" y="1715355"/>
            <a:ext cx="1707316" cy="48603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Forwarding </a:t>
            </a:r>
            <a:r>
              <a:rPr lang="en-US" sz="1400" b="0" i="0" u="none" strike="noStrike" cap="none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C</a:t>
            </a:r>
            <a:r>
              <a:rPr lang="en" sz="1400" b="0" i="0" u="none" strike="noStrike" cap="none" dirty="0" err="1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lassifier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1" name="Google Shape;258;p44"/>
          <p:cNvCxnSpPr>
            <a:stCxn id="19" idx="2"/>
            <a:endCxn id="21" idx="0"/>
          </p:cNvCxnSpPr>
          <p:nvPr/>
        </p:nvCxnSpPr>
        <p:spPr>
          <a:xfrm>
            <a:off x="5389685" y="1213711"/>
            <a:ext cx="82" cy="50164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8" name="Google Shape;281;p44"/>
          <p:cNvCxnSpPr>
            <a:stCxn id="19" idx="3"/>
          </p:cNvCxnSpPr>
          <p:nvPr/>
        </p:nvCxnSpPr>
        <p:spPr>
          <a:xfrm>
            <a:off x="6539991" y="929157"/>
            <a:ext cx="718989" cy="0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" name="TextBox 3"/>
          <p:cNvSpPr txBox="1"/>
          <p:nvPr/>
        </p:nvSpPr>
        <p:spPr>
          <a:xfrm>
            <a:off x="7258980" y="754713"/>
            <a:ext cx="558069" cy="348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Drop</a:t>
            </a:r>
            <a:endParaRPr lang="en-US" sz="1400" dirty="0"/>
          </a:p>
        </p:txBody>
      </p:sp>
      <p:sp>
        <p:nvSpPr>
          <p:cNvPr id="64" name="TextBox 63"/>
          <p:cNvSpPr txBox="1"/>
          <p:nvPr/>
        </p:nvSpPr>
        <p:spPr>
          <a:xfrm>
            <a:off x="5451127" y="1326574"/>
            <a:ext cx="2408745" cy="348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Permit </a:t>
            </a:r>
            <a:r>
              <a:rPr lang="en-US" sz="1400" smtClean="0"/>
              <a:t>with Internal VLAN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1051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2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886" y="1038009"/>
            <a:ext cx="6448787" cy="47010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ight Brace 1"/>
          <p:cNvSpPr/>
          <p:nvPr/>
        </p:nvSpPr>
        <p:spPr>
          <a:xfrm>
            <a:off x="8518358" y="2081463"/>
            <a:ext cx="45719" cy="348916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 flipV="1">
            <a:off x="8523571" y="3721768"/>
            <a:ext cx="53740" cy="493295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638644" y="2071255"/>
            <a:ext cx="950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Filtering</a:t>
            </a:r>
            <a:endParaRPr lang="en-US"/>
          </a:p>
        </p:txBody>
      </p:sp>
      <p:cxnSp>
        <p:nvCxnSpPr>
          <p:cNvPr id="5" name="Straight Arrow Connector 4"/>
          <p:cNvCxnSpPr>
            <a:stCxn id="3" idx="1"/>
            <a:endCxn id="2" idx="1"/>
          </p:cNvCxnSpPr>
          <p:nvPr/>
        </p:nvCxnSpPr>
        <p:spPr>
          <a:xfrm flipH="1">
            <a:off x="8564077" y="2255921"/>
            <a:ext cx="107456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38644" y="3186183"/>
            <a:ext cx="1246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Forwarding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9638644" y="3770078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Next</a:t>
            </a:r>
            <a:endParaRPr lang="en-US" dirty="0"/>
          </a:p>
        </p:txBody>
      </p:sp>
      <p:cxnSp>
        <p:nvCxnSpPr>
          <p:cNvPr id="32" name="Straight Arrow Connector 31"/>
          <p:cNvCxnSpPr>
            <a:stCxn id="26" idx="1"/>
            <a:endCxn id="20" idx="1"/>
          </p:cNvCxnSpPr>
          <p:nvPr/>
        </p:nvCxnSpPr>
        <p:spPr>
          <a:xfrm flipH="1">
            <a:off x="8577311" y="3954744"/>
            <a:ext cx="1061333" cy="136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e 7"/>
          <p:cNvSpPr/>
          <p:nvPr/>
        </p:nvSpPr>
        <p:spPr>
          <a:xfrm>
            <a:off x="3296790" y="1443789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78695" y="2081463"/>
            <a:ext cx="75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SPGW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9" idx="3"/>
            <a:endCxn id="8" idx="1"/>
          </p:cNvCxnSpPr>
          <p:nvPr/>
        </p:nvCxnSpPr>
        <p:spPr>
          <a:xfrm flipV="1">
            <a:off x="2637942" y="1745490"/>
            <a:ext cx="658848" cy="52063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eft Brace 32"/>
          <p:cNvSpPr/>
          <p:nvPr/>
        </p:nvSpPr>
        <p:spPr>
          <a:xfrm>
            <a:off x="3293468" y="2409962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9" idx="3"/>
            <a:endCxn id="33" idx="1"/>
          </p:cNvCxnSpPr>
          <p:nvPr/>
        </p:nvCxnSpPr>
        <p:spPr>
          <a:xfrm>
            <a:off x="2637942" y="2266129"/>
            <a:ext cx="655526" cy="44553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flipV="1">
            <a:off x="8526378" y="3112170"/>
            <a:ext cx="45719" cy="517358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>
            <a:stCxn id="24" idx="1"/>
            <a:endCxn id="16" idx="1"/>
          </p:cNvCxnSpPr>
          <p:nvPr/>
        </p:nvCxnSpPr>
        <p:spPr>
          <a:xfrm flipH="1">
            <a:off x="8572097" y="3370849"/>
            <a:ext cx="106654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134278" y="4259907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INT</a:t>
            </a:r>
            <a:endParaRPr lang="en-US" dirty="0"/>
          </a:p>
        </p:txBody>
      </p:sp>
      <p:cxnSp>
        <p:nvCxnSpPr>
          <p:cNvPr id="55" name="Straight Arrow Connector 54"/>
          <p:cNvCxnSpPr>
            <a:stCxn id="54" idx="3"/>
            <a:endCxn id="56" idx="1"/>
          </p:cNvCxnSpPr>
          <p:nvPr/>
        </p:nvCxnSpPr>
        <p:spPr>
          <a:xfrm>
            <a:off x="2637942" y="4444573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Left Brace 55"/>
          <p:cNvSpPr/>
          <p:nvPr/>
        </p:nvSpPr>
        <p:spPr>
          <a:xfrm>
            <a:off x="3296790" y="4211963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033288" y="4946255"/>
            <a:ext cx="60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BNG</a:t>
            </a:r>
            <a:endParaRPr lang="en-US" dirty="0"/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2637942" y="5130921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>
            <a:off x="3296790" y="4898311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8946238" y="937553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Basic Functionality</a:t>
            </a:r>
            <a:endParaRPr lang="en-US" u="sng" dirty="0"/>
          </a:p>
        </p:txBody>
      </p:sp>
      <p:sp>
        <p:nvSpPr>
          <p:cNvPr id="65" name="TextBox 64"/>
          <p:cNvSpPr txBox="1"/>
          <p:nvPr/>
        </p:nvSpPr>
        <p:spPr>
          <a:xfrm>
            <a:off x="1468053" y="933906"/>
            <a:ext cx="1855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smtClean="0"/>
              <a:t>Optional Features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974847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2638581" y="4179201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2638581" y="4452479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4101143" y="4919743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5447396" y="4129039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8029943" y="4143436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7797198" y="4639373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7735830" y="4136253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6714428" y="4438051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5484118" y="4423745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4137839" y="4143284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6634502" y="4136253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5575911" y="4905315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7693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1758" y="435857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1194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3324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4106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4033815" y="4179354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553" y="3914298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2267693" y="1247282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1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6787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3310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0218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1473;p153"/>
          <p:cNvSpPr/>
          <p:nvPr/>
        </p:nvSpPr>
        <p:spPr>
          <a:xfrm>
            <a:off x="7510396" y="1242015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 smtClean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</a:t>
            </a:r>
            <a:r>
              <a:rPr lang="en-US" sz="2000" i="1" dirty="0" smtClean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Arial"/>
              </a:rPr>
              <a:t>n</a:t>
            </a:r>
            <a:endParaRPr sz="2000" b="0" i="1" u="none" strike="noStrike" cap="none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3280" y="2272716"/>
            <a:ext cx="4175204" cy="59783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33280" y="2285778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 smtClean="0"/>
              <a:t>Atomix</a:t>
            </a:r>
            <a:endParaRPr lang="en-US" sz="1600" dirty="0" smtClean="0"/>
          </a:p>
          <a:p>
            <a:pPr algn="ctr"/>
            <a:r>
              <a:rPr lang="en-US" sz="1600" dirty="0" smtClean="0"/>
              <a:t>Maps</a:t>
            </a:r>
            <a:endParaRPr lang="en-US" sz="1600" dirty="0"/>
          </a:p>
        </p:txBody>
      </p:sp>
      <p:sp>
        <p:nvSpPr>
          <p:cNvPr id="78" name="TextBox 77"/>
          <p:cNvSpPr txBox="1"/>
          <p:nvPr/>
        </p:nvSpPr>
        <p:spPr>
          <a:xfrm>
            <a:off x="7247675" y="2279246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 smtClean="0"/>
              <a:t>Atomix</a:t>
            </a:r>
            <a:endParaRPr lang="en-US" sz="1600" dirty="0" smtClean="0"/>
          </a:p>
          <a:p>
            <a:pPr algn="ctr"/>
            <a:r>
              <a:rPr lang="en-US" sz="1600" dirty="0" smtClean="0"/>
              <a:t>Maps</a:t>
            </a:r>
            <a:endParaRPr lang="en-US" sz="16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5280190" y="2160639"/>
            <a:ext cx="1246280" cy="835051"/>
            <a:chOff x="10296635" y="1450727"/>
            <a:chExt cx="1246280" cy="835051"/>
          </a:xfrm>
        </p:grpSpPr>
        <p:sp>
          <p:nvSpPr>
            <p:cNvPr id="84" name="Diamond 83"/>
            <p:cNvSpPr/>
            <p:nvPr/>
          </p:nvSpPr>
          <p:spPr>
            <a:xfrm>
              <a:off x="10296635" y="145072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Diamond 84"/>
            <p:cNvSpPr/>
            <p:nvPr/>
          </p:nvSpPr>
          <p:spPr>
            <a:xfrm>
              <a:off x="10296635" y="1552576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Diamond 88"/>
            <p:cNvSpPr/>
            <p:nvPr/>
          </p:nvSpPr>
          <p:spPr>
            <a:xfrm>
              <a:off x="10296635" y="1655994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Diamond 100"/>
            <p:cNvSpPr/>
            <p:nvPr/>
          </p:nvSpPr>
          <p:spPr>
            <a:xfrm>
              <a:off x="10296635" y="1744880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Diamond 103"/>
            <p:cNvSpPr/>
            <p:nvPr/>
          </p:nvSpPr>
          <p:spPr>
            <a:xfrm>
              <a:off x="10296635" y="1846729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Diamond 104"/>
            <p:cNvSpPr/>
            <p:nvPr/>
          </p:nvSpPr>
          <p:spPr>
            <a:xfrm>
              <a:off x="10296635" y="195014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64452" y="2299771"/>
            <a:ext cx="483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Raft</a:t>
            </a:r>
            <a:endParaRPr lang="en-US" sz="1400" dirty="0"/>
          </a:p>
        </p:txBody>
      </p:sp>
      <p:sp>
        <p:nvSpPr>
          <p:cNvPr id="80" name="TextBox 79"/>
          <p:cNvSpPr txBox="1"/>
          <p:nvPr/>
        </p:nvSpPr>
        <p:spPr>
          <a:xfrm>
            <a:off x="5450547" y="2548026"/>
            <a:ext cx="9113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Algorithm</a:t>
            </a:r>
            <a:endParaRPr lang="en-US" sz="14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68170" y="2571633"/>
            <a:ext cx="1670321" cy="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3" idx="2"/>
          </p:cNvCxnSpPr>
          <p:nvPr/>
        </p:nvCxnSpPr>
        <p:spPr>
          <a:xfrm flipH="1">
            <a:off x="8161258" y="3303418"/>
            <a:ext cx="380976" cy="72716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3" idx="2"/>
          </p:cNvCxnSpPr>
          <p:nvPr/>
        </p:nvCxnSpPr>
        <p:spPr>
          <a:xfrm>
            <a:off x="8542234" y="3303418"/>
            <a:ext cx="674738" cy="117862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3" idx="2"/>
          </p:cNvCxnSpPr>
          <p:nvPr/>
        </p:nvCxnSpPr>
        <p:spPr>
          <a:xfrm flipH="1">
            <a:off x="6891872" y="3303418"/>
            <a:ext cx="1650362" cy="987078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46" idx="2"/>
          </p:cNvCxnSpPr>
          <p:nvPr/>
        </p:nvCxnSpPr>
        <p:spPr>
          <a:xfrm flipH="1">
            <a:off x="2668213" y="3308685"/>
            <a:ext cx="631318" cy="1000767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6" idx="2"/>
          </p:cNvCxnSpPr>
          <p:nvPr/>
        </p:nvCxnSpPr>
        <p:spPr>
          <a:xfrm>
            <a:off x="3299531" y="3308685"/>
            <a:ext cx="439544" cy="14636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46" idx="2"/>
          </p:cNvCxnSpPr>
          <p:nvPr/>
        </p:nvCxnSpPr>
        <p:spPr>
          <a:xfrm>
            <a:off x="3299531" y="3308685"/>
            <a:ext cx="533749" cy="721894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2498678" y="2091927"/>
            <a:ext cx="1025340" cy="1101344"/>
            <a:chOff x="10269437" y="2929235"/>
            <a:chExt cx="1148040" cy="1350639"/>
          </a:xfrm>
        </p:grpSpPr>
        <p:sp>
          <p:nvSpPr>
            <p:cNvPr id="112" name="Rectangle 111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Apps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Services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Drivers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Protocols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317746" y="2076715"/>
            <a:ext cx="1025340" cy="1101344"/>
            <a:chOff x="10269437" y="2929235"/>
            <a:chExt cx="1148040" cy="1350639"/>
          </a:xfrm>
        </p:grpSpPr>
        <p:sp>
          <p:nvSpPr>
            <p:cNvPr id="118" name="Rectangle 117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Apps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Services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Drivers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Protocols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821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H="1">
            <a:off x="3495368" y="3387861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03129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App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15965" y="1722049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. . .</a:t>
            </a:r>
            <a:endParaRPr lang="en-US" sz="2000" dirty="0"/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3861851" y="4466897"/>
            <a:ext cx="1111248" cy="621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936112" y="5242604"/>
            <a:ext cx="843822" cy="7105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5562341" y="4525367"/>
            <a:ext cx="792959" cy="5653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772852" y="3341122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8412964" y="2439364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29760" y="2400591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483174" y="3729231"/>
            <a:ext cx="8548621" cy="13701"/>
          </a:xfrm>
          <a:prstGeom prst="line">
            <a:avLst/>
          </a:prstGeom>
          <a:ln w="952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674958" y="3342392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 Plane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932080" y="3754363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 Plane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360986" y="4058067"/>
            <a:ext cx="118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Flow Rules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7034982" y="4532045"/>
            <a:ext cx="1006282" cy="55614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5435531" y="5466604"/>
            <a:ext cx="1079823" cy="56486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373216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App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797294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App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7940320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App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40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03036" y="109606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55436" y="111130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20538" y="4906072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25815" y="3939029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11131" y="3975350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1090" y="4857508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88270" y="5776581"/>
            <a:ext cx="1159475" cy="740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/>
          <p:cNvCxnSpPr/>
          <p:nvPr/>
        </p:nvCxnSpPr>
        <p:spPr>
          <a:xfrm flipH="1">
            <a:off x="5099591" y="3345698"/>
            <a:ext cx="17222" cy="2597279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2903129" y="2372954"/>
            <a:ext cx="6211402" cy="1212975"/>
            <a:chOff x="2903129" y="3021882"/>
            <a:chExt cx="6211402" cy="1212975"/>
          </a:xfrm>
        </p:grpSpPr>
        <p:sp>
          <p:nvSpPr>
            <p:cNvPr id="50" name="Rectangle 49"/>
            <p:cNvSpPr/>
            <p:nvPr/>
          </p:nvSpPr>
          <p:spPr>
            <a:xfrm>
              <a:off x="2903129" y="3021882"/>
              <a:ext cx="6185866" cy="1212975"/>
            </a:xfrm>
            <a:prstGeom prst="rect">
              <a:avLst/>
            </a:prstGeom>
            <a:solidFill>
              <a:srgbClr val="CFE7F1"/>
            </a:solidFill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</a:rPr>
                <a:t>Network OS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203221" y="3079799"/>
              <a:ext cx="1096671" cy="1083466"/>
              <a:chOff x="10279626" y="1055050"/>
              <a:chExt cx="1096671" cy="1083466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0279626" y="1590548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10682748" y="1870767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682748" y="1322799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1125575" y="1055050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1125575" y="1590547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 flipV="1">
                <a:off x="10493631" y="1094261"/>
                <a:ext cx="845949" cy="5354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10896753" y="1629758"/>
                <a:ext cx="442827" cy="28022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0719465" y="1362010"/>
                <a:ext cx="620115" cy="457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0316343" y="1629759"/>
                <a:ext cx="580410" cy="4695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250936" y="1322799"/>
                <a:ext cx="0" cy="26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/>
            <p:cNvSpPr txBox="1"/>
            <p:nvPr/>
          </p:nvSpPr>
          <p:spPr>
            <a:xfrm>
              <a:off x="8120348" y="3034652"/>
              <a:ext cx="99418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/>
                <a:t>Global </a:t>
              </a:r>
            </a:p>
            <a:p>
              <a:pPr algn="r"/>
              <a:r>
                <a:rPr lang="en-US" dirty="0" smtClean="0"/>
                <a:t>Network</a:t>
              </a:r>
            </a:p>
            <a:p>
              <a:pPr algn="r"/>
              <a:r>
                <a:rPr lang="en-US" dirty="0" smtClean="0"/>
                <a:t>Map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545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58645" y="1312607"/>
            <a:ext cx="9247239" cy="75216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37449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8050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15702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919268" y="1312607"/>
            <a:ext cx="2286616" cy="752168"/>
          </a:xfrm>
          <a:prstGeom prst="rect">
            <a:avLst/>
          </a:prstGeom>
          <a:solidFill>
            <a:srgbClr val="CFE7F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77758" y="1321471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51741" y="1469691"/>
            <a:ext cx="1644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 smtClean="0"/>
              <a:t>…</a:t>
            </a:r>
            <a:r>
              <a:rPr lang="en-US" sz="2200" dirty="0" smtClean="0"/>
              <a:t> Payload </a:t>
            </a:r>
            <a:r>
              <a:rPr lang="mr-IN" sz="2200" dirty="0" smtClean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2382006" y="1312607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771504" y="1330540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Header</a:t>
            </a: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538452" y="1302778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40603" y="1330540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162766" y="1409196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/>
              <a:t>VXLAN</a:t>
            </a:r>
          </a:p>
          <a:p>
            <a:pPr algn="ctr">
              <a:lnSpc>
                <a:spcPct val="80000"/>
              </a:lnSpc>
            </a:pPr>
            <a:r>
              <a:rPr lang="en-US" dirty="0" smtClean="0"/>
              <a:t>Header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3000517" y="3121741"/>
            <a:ext cx="5669250" cy="761997"/>
            <a:chOff x="2570561" y="2458066"/>
            <a:chExt cx="5669250" cy="761997"/>
          </a:xfrm>
        </p:grpSpPr>
        <p:sp>
          <p:nvSpPr>
            <p:cNvPr id="17" name="Rectangle 16"/>
            <p:cNvSpPr/>
            <p:nvPr/>
          </p:nvSpPr>
          <p:spPr>
            <a:xfrm>
              <a:off x="2759524" y="2467895"/>
              <a:ext cx="5281688" cy="752168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726430" y="2467895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7915" y="2467895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570561" y="2687013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Flags</a:t>
              </a:r>
              <a:endParaRPr lang="en-US" dirty="0"/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7074306" y="2458066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878044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Reserved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491309" y="270185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VNI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27301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/>
                <a:t>Reserved</a:t>
              </a:r>
              <a:endParaRPr lang="en-US" dirty="0"/>
            </a:p>
          </p:txBody>
        </p:sp>
      </p:grpSp>
      <p:cxnSp>
        <p:nvCxnSpPr>
          <p:cNvPr id="25" name="Straight Connector 24"/>
          <p:cNvCxnSpPr/>
          <p:nvPr/>
        </p:nvCxnSpPr>
        <p:spPr>
          <a:xfrm>
            <a:off x="6538452" y="2078601"/>
            <a:ext cx="1932716" cy="104314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89480" y="2078601"/>
            <a:ext cx="1967548" cy="104314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29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4111" y="2168012"/>
            <a:ext cx="7974932" cy="2564381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</a:rPr>
              <a:t>OpenFlow Switch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751232" y="288884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Table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661153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Table</a:t>
            </a:r>
          </a:p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6966160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Table</a:t>
            </a:r>
          </a:p>
          <a:p>
            <a:pPr algn="ctr"/>
            <a:r>
              <a:rPr lang="en-US" i="1" dirty="0"/>
              <a:t>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684495" y="2888843"/>
            <a:ext cx="946202" cy="1120877"/>
          </a:xfrm>
          <a:prstGeom prst="rect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Execute</a:t>
            </a:r>
          </a:p>
          <a:p>
            <a:pPr algn="ctr"/>
            <a:r>
              <a:rPr lang="en-US" dirty="0" smtClean="0"/>
              <a:t>Action</a:t>
            </a:r>
          </a:p>
          <a:p>
            <a:pPr algn="ctr"/>
            <a:r>
              <a:rPr lang="en-US" dirty="0" smtClean="0"/>
              <a:t>Set</a:t>
            </a:r>
            <a:endParaRPr lang="en-US" dirty="0"/>
          </a:p>
        </p:txBody>
      </p:sp>
      <p:cxnSp>
        <p:nvCxnSpPr>
          <p:cNvPr id="24" name="Straight Arrow Connector 23"/>
          <p:cNvCxnSpPr>
            <a:endCxn id="2" idx="1"/>
          </p:cNvCxnSpPr>
          <p:nvPr/>
        </p:nvCxnSpPr>
        <p:spPr>
          <a:xfrm>
            <a:off x="1251352" y="3446065"/>
            <a:ext cx="1499880" cy="32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" idx="3"/>
            <a:endCxn id="31" idx="1"/>
          </p:cNvCxnSpPr>
          <p:nvPr/>
        </p:nvCxnSpPr>
        <p:spPr>
          <a:xfrm>
            <a:off x="3606639" y="3449282"/>
            <a:ext cx="1054514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1" idx="3"/>
          </p:cNvCxnSpPr>
          <p:nvPr/>
        </p:nvCxnSpPr>
        <p:spPr>
          <a:xfrm flipV="1">
            <a:off x="5516560" y="3446065"/>
            <a:ext cx="44855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955464" y="3146264"/>
            <a:ext cx="567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. . .</a:t>
            </a:r>
            <a:endParaRPr lang="en-US" sz="2400" b="1" dirty="0"/>
          </a:p>
        </p:txBody>
      </p:sp>
      <p:cxnSp>
        <p:nvCxnSpPr>
          <p:cNvPr id="52" name="Straight Arrow Connector 51"/>
          <p:cNvCxnSpPr>
            <a:endCxn id="32" idx="1"/>
          </p:cNvCxnSpPr>
          <p:nvPr/>
        </p:nvCxnSpPr>
        <p:spPr>
          <a:xfrm>
            <a:off x="6516228" y="3446065"/>
            <a:ext cx="44993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2" idx="3"/>
            <a:endCxn id="33" idx="1"/>
          </p:cNvCxnSpPr>
          <p:nvPr/>
        </p:nvCxnSpPr>
        <p:spPr>
          <a:xfrm flipV="1">
            <a:off x="7821567" y="3449282"/>
            <a:ext cx="862928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3"/>
          </p:cNvCxnSpPr>
          <p:nvPr/>
        </p:nvCxnSpPr>
        <p:spPr>
          <a:xfrm flipV="1">
            <a:off x="9630697" y="3446068"/>
            <a:ext cx="1263753" cy="32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251352" y="2799738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Packet</a:t>
            </a:r>
          </a:p>
          <a:p>
            <a:pPr algn="ctr"/>
            <a:r>
              <a:rPr lang="en-US" dirty="0" smtClean="0"/>
              <a:t>In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10046771" y="2799734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Packet</a:t>
            </a:r>
          </a:p>
          <a:p>
            <a:pPr algn="ctr"/>
            <a:r>
              <a:rPr lang="en-US" dirty="0" smtClean="0"/>
              <a:t>Out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2009336" y="3484239"/>
            <a:ext cx="773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/>
              <a:t>Action</a:t>
            </a:r>
          </a:p>
          <a:p>
            <a:pPr algn="r"/>
            <a:r>
              <a:rPr lang="en-US" sz="1600" dirty="0" smtClean="0"/>
              <a:t>Set = {}</a:t>
            </a:r>
            <a:endParaRPr lang="en-US" sz="1600" dirty="0"/>
          </a:p>
        </p:txBody>
      </p:sp>
      <p:sp>
        <p:nvSpPr>
          <p:cNvPr id="69" name="TextBox 68"/>
          <p:cNvSpPr txBox="1"/>
          <p:nvPr/>
        </p:nvSpPr>
        <p:spPr>
          <a:xfrm>
            <a:off x="3949461" y="3506522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/>
              <a:t>Action</a:t>
            </a:r>
          </a:p>
          <a:p>
            <a:pPr algn="r"/>
            <a:r>
              <a:rPr lang="en-US" sz="1600" dirty="0" smtClean="0"/>
              <a:t>Set</a:t>
            </a:r>
            <a:endParaRPr lang="en-US" sz="1600" dirty="0"/>
          </a:p>
        </p:txBody>
      </p:sp>
      <p:sp>
        <p:nvSpPr>
          <p:cNvPr id="70" name="TextBox 69"/>
          <p:cNvSpPr txBox="1"/>
          <p:nvPr/>
        </p:nvSpPr>
        <p:spPr>
          <a:xfrm>
            <a:off x="3659354" y="2796479"/>
            <a:ext cx="992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/>
              <a:t>Packet +</a:t>
            </a:r>
          </a:p>
          <a:p>
            <a:pPr algn="r"/>
            <a:r>
              <a:rPr lang="en-US" sz="1600" dirty="0" smtClean="0"/>
              <a:t>Metadata</a:t>
            </a:r>
            <a:endParaRPr lang="en-US" sz="1600" dirty="0"/>
          </a:p>
        </p:txBody>
      </p:sp>
      <p:sp>
        <p:nvSpPr>
          <p:cNvPr id="71" name="TextBox 70"/>
          <p:cNvSpPr txBox="1"/>
          <p:nvPr/>
        </p:nvSpPr>
        <p:spPr>
          <a:xfrm>
            <a:off x="7995432" y="3507263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/>
              <a:t>Action</a:t>
            </a:r>
          </a:p>
          <a:p>
            <a:pPr algn="r"/>
            <a:r>
              <a:rPr lang="en-US" sz="1600" dirty="0" smtClean="0"/>
              <a:t>Set</a:t>
            </a:r>
            <a:endParaRPr lang="en-US" sz="1600" dirty="0"/>
          </a:p>
        </p:txBody>
      </p:sp>
      <p:sp>
        <p:nvSpPr>
          <p:cNvPr id="72" name="TextBox 71"/>
          <p:cNvSpPr txBox="1"/>
          <p:nvPr/>
        </p:nvSpPr>
        <p:spPr>
          <a:xfrm>
            <a:off x="7989661" y="3038543"/>
            <a:ext cx="727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smtClean="0"/>
              <a:t>Packet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48653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661428" y="4454013"/>
            <a:ext cx="3049088" cy="168131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b="1" dirty="0" smtClean="0">
                <a:solidFill>
                  <a:schemeClr val="tx1"/>
                </a:solidFill>
              </a:rPr>
              <a:t>White-Box Switch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61428" y="4454013"/>
            <a:ext cx="3049088" cy="23105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3" name="Rectangle 2"/>
          <p:cNvSpPr/>
          <p:nvPr/>
        </p:nvSpPr>
        <p:spPr>
          <a:xfrm>
            <a:off x="4004687" y="5324165"/>
            <a:ext cx="2382239" cy="398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Merchant Silicon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462683" y="3805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661428" y="2521974"/>
            <a:ext cx="3049088" cy="12831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b="1" dirty="0" smtClean="0">
                <a:solidFill>
                  <a:schemeClr val="tx1"/>
                </a:solidFill>
              </a:rPr>
              <a:t>Network Operating System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77092" y="2964120"/>
            <a:ext cx="2027260" cy="369332"/>
            <a:chOff x="5521686" y="2978863"/>
            <a:chExt cx="2027260" cy="369332"/>
          </a:xfrm>
        </p:grpSpPr>
        <p:sp>
          <p:nvSpPr>
            <p:cNvPr id="40" name="TextBox 39"/>
            <p:cNvSpPr txBox="1"/>
            <p:nvPr/>
          </p:nvSpPr>
          <p:spPr>
            <a:xfrm>
              <a:off x="6792008" y="2978863"/>
              <a:ext cx="756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ONOS</a:t>
              </a:r>
              <a:endParaRPr lang="en-US" b="1" dirty="0"/>
            </a:p>
          </p:txBody>
        </p:sp>
        <p:cxnSp>
          <p:nvCxnSpPr>
            <p:cNvPr id="42" name="Straight Arrow Connector 41"/>
            <p:cNvCxnSpPr>
              <a:endCxn id="40" idx="1"/>
            </p:cNvCxnSpPr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6377092" y="4822414"/>
            <a:ext cx="2844279" cy="369332"/>
            <a:chOff x="5521686" y="2978863"/>
            <a:chExt cx="2844279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6792008" y="2978863"/>
              <a:ext cx="15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Stratum</a:t>
              </a:r>
              <a:r>
                <a:rPr lang="en-US" dirty="0" smtClean="0"/>
                <a:t> </a:t>
              </a:r>
              <a:r>
                <a:rPr lang="en-US" b="1" dirty="0" smtClean="0"/>
                <a:t>+ ONL</a:t>
              </a:r>
              <a:endParaRPr lang="en-US" b="1" dirty="0"/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6349556" y="4384875"/>
            <a:ext cx="4965821" cy="369332"/>
            <a:chOff x="5521686" y="2978863"/>
            <a:chExt cx="4965821" cy="369332"/>
          </a:xfrm>
        </p:grpSpPr>
        <p:sp>
          <p:nvSpPr>
            <p:cNvPr id="54" name="TextBox 53"/>
            <p:cNvSpPr txBox="1"/>
            <p:nvPr/>
          </p:nvSpPr>
          <p:spPr>
            <a:xfrm>
              <a:off x="6792008" y="2978863"/>
              <a:ext cx="369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gNMI + gNOI + P4Runtime/OpenFlow</a:t>
              </a:r>
              <a:endParaRPr lang="en-US" i="1" dirty="0"/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77092" y="5338602"/>
            <a:ext cx="3668671" cy="646331"/>
            <a:chOff x="5521686" y="2978863"/>
            <a:chExt cx="3668671" cy="646331"/>
          </a:xfrm>
        </p:grpSpPr>
        <p:sp>
          <p:nvSpPr>
            <p:cNvPr id="57" name="TextBox 56"/>
            <p:cNvSpPr txBox="1"/>
            <p:nvPr/>
          </p:nvSpPr>
          <p:spPr>
            <a:xfrm>
              <a:off x="6792008" y="2978863"/>
              <a:ext cx="23983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Tofino (Barefoot), </a:t>
              </a:r>
            </a:p>
            <a:p>
              <a:r>
                <a:rPr lang="en-US" dirty="0" smtClean="0"/>
                <a:t>Tomahawk (Broadcom) </a:t>
              </a:r>
              <a:endParaRPr lang="en-US" dirty="0"/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/>
          <p:cNvSpPr/>
          <p:nvPr/>
        </p:nvSpPr>
        <p:spPr>
          <a:xfrm>
            <a:off x="3661428" y="1231487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mtClean="0">
                <a:solidFill>
                  <a:schemeClr val="tx1"/>
                </a:solidFill>
              </a:rPr>
              <a:t>Control</a:t>
            </a:r>
            <a:endParaRPr lang="en-US" b="1" dirty="0" smtClean="0">
              <a:solidFill>
                <a:schemeClr val="tx1"/>
              </a:solidFill>
            </a:endParaRPr>
          </a:p>
          <a:p>
            <a:pPr algn="ctr"/>
            <a:r>
              <a:rPr lang="en-US" b="1" dirty="0" smtClean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738060" y="1231486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mtClean="0">
                <a:solidFill>
                  <a:schemeClr val="tx1"/>
                </a:solidFill>
              </a:rPr>
              <a:t>Control</a:t>
            </a:r>
            <a:endParaRPr lang="en-US" b="1" dirty="0" smtClean="0">
              <a:solidFill>
                <a:schemeClr val="tx1"/>
              </a:solidFill>
            </a:endParaRPr>
          </a:p>
          <a:p>
            <a:pPr algn="ctr"/>
            <a:r>
              <a:rPr lang="en-US" b="1" dirty="0" smtClean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2" name="Rectangle 61"/>
          <p:cNvSpPr/>
          <p:nvPr/>
        </p:nvSpPr>
        <p:spPr>
          <a:xfrm>
            <a:off x="5814693" y="1236400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mtClean="0">
                <a:solidFill>
                  <a:schemeClr val="tx1"/>
                </a:solidFill>
              </a:rPr>
              <a:t>Control</a:t>
            </a:r>
            <a:endParaRPr lang="en-US" b="1" dirty="0" smtClean="0">
              <a:solidFill>
                <a:schemeClr val="tx1"/>
              </a:solidFill>
            </a:endParaRPr>
          </a:p>
          <a:p>
            <a:pPr algn="ctr"/>
            <a:r>
              <a:rPr lang="en-US" b="1" dirty="0" smtClean="0">
                <a:solidFill>
                  <a:schemeClr val="tx1"/>
                </a:solidFill>
              </a:rPr>
              <a:t>App</a:t>
            </a:r>
          </a:p>
        </p:txBody>
      </p:sp>
      <p:cxnSp>
        <p:nvCxnSpPr>
          <p:cNvPr id="64" name="Straight Arrow Connector 63"/>
          <p:cNvCxnSpPr>
            <a:stCxn id="37" idx="2"/>
            <a:endCxn id="17" idx="0"/>
          </p:cNvCxnSpPr>
          <p:nvPr/>
        </p:nvCxnSpPr>
        <p:spPr>
          <a:xfrm>
            <a:off x="5185972" y="3805084"/>
            <a:ext cx="0" cy="648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59" idx="2"/>
          </p:cNvCxnSpPr>
          <p:nvPr/>
        </p:nvCxnSpPr>
        <p:spPr>
          <a:xfrm flipH="1">
            <a:off x="4109339" y="2111476"/>
            <a:ext cx="1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1" idx="2"/>
            <a:endCxn id="37" idx="0"/>
          </p:cNvCxnSpPr>
          <p:nvPr/>
        </p:nvCxnSpPr>
        <p:spPr>
          <a:xfrm>
            <a:off x="5185972" y="2111475"/>
            <a:ext cx="0" cy="410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2" idx="2"/>
          </p:cNvCxnSpPr>
          <p:nvPr/>
        </p:nvCxnSpPr>
        <p:spPr>
          <a:xfrm flipH="1">
            <a:off x="6262603" y="2116389"/>
            <a:ext cx="2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7049729" y="1486814"/>
            <a:ext cx="1311121" cy="369332"/>
            <a:chOff x="6221859" y="2978863"/>
            <a:chExt cx="1311121" cy="369332"/>
          </a:xfrm>
        </p:grpSpPr>
        <p:sp>
          <p:nvSpPr>
            <p:cNvPr id="75" name="TextBox 74"/>
            <p:cNvSpPr txBox="1"/>
            <p:nvPr/>
          </p:nvSpPr>
          <p:spPr>
            <a:xfrm>
              <a:off x="6792008" y="2978863"/>
              <a:ext cx="7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Trellis</a:t>
              </a:r>
              <a:endParaRPr lang="en-US" b="1" dirty="0"/>
            </a:p>
          </p:txBody>
        </p:sp>
        <p:cxnSp>
          <p:nvCxnSpPr>
            <p:cNvPr id="76" name="Straight Arrow Connector 75"/>
            <p:cNvCxnSpPr>
              <a:stCxn id="100" idx="1"/>
            </p:cNvCxnSpPr>
            <p:nvPr/>
          </p:nvCxnSpPr>
          <p:spPr>
            <a:xfrm>
              <a:off x="6221859" y="3163530"/>
              <a:ext cx="5701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Document 78"/>
          <p:cNvSpPr/>
          <p:nvPr/>
        </p:nvSpPr>
        <p:spPr>
          <a:xfrm>
            <a:off x="1524452" y="275303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forward.p4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  <a:r>
              <a:rPr lang="en-US" dirty="0" smtClean="0">
                <a:solidFill>
                  <a:schemeClr val="tx1"/>
                </a:solidFill>
              </a:rPr>
              <a:t>rch.p4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1524452" y="3910457"/>
            <a:ext cx="1384809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83" name="Straight Arrow Connector 82"/>
          <p:cNvCxnSpPr>
            <a:stCxn id="79" idx="2"/>
            <a:endCxn id="81" idx="0"/>
          </p:cNvCxnSpPr>
          <p:nvPr/>
        </p:nvCxnSpPr>
        <p:spPr>
          <a:xfrm>
            <a:off x="2216857" y="3473834"/>
            <a:ext cx="0" cy="43662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81" idx="3"/>
            <a:endCxn id="37" idx="1"/>
          </p:cNvCxnSpPr>
          <p:nvPr/>
        </p:nvCxnSpPr>
        <p:spPr>
          <a:xfrm flipV="1">
            <a:off x="2909261" y="3163529"/>
            <a:ext cx="752167" cy="1071393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>
            <a:stCxn id="81" idx="3"/>
            <a:endCxn id="17" idx="1"/>
          </p:cNvCxnSpPr>
          <p:nvPr/>
        </p:nvCxnSpPr>
        <p:spPr>
          <a:xfrm>
            <a:off x="2909261" y="4234922"/>
            <a:ext cx="752167" cy="1059749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630991" y="3937819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gRPC</a:t>
            </a:r>
            <a:endParaRPr lang="en-US" sz="1600" dirty="0"/>
          </a:p>
        </p:txBody>
      </p:sp>
      <p:sp>
        <p:nvSpPr>
          <p:cNvPr id="89" name="TextBox 88"/>
          <p:cNvSpPr txBox="1"/>
          <p:nvPr/>
        </p:nvSpPr>
        <p:spPr>
          <a:xfrm>
            <a:off x="3529787" y="214343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gRPC</a:t>
            </a:r>
            <a:endParaRPr lang="en-US" sz="1600" dirty="0"/>
          </a:p>
        </p:txBody>
      </p:sp>
      <p:sp>
        <p:nvSpPr>
          <p:cNvPr id="100" name="Right Brace 99"/>
          <p:cNvSpPr/>
          <p:nvPr/>
        </p:nvSpPr>
        <p:spPr>
          <a:xfrm>
            <a:off x="6843252" y="1231486"/>
            <a:ext cx="206477" cy="879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661428" y="2521974"/>
            <a:ext cx="3049088" cy="23105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4004687" y="4827629"/>
            <a:ext cx="2382239" cy="3985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Switch OS</a:t>
            </a:r>
            <a:endParaRPr lang="en-US" b="1" dirty="0"/>
          </a:p>
        </p:txBody>
      </p:sp>
      <p:grpSp>
        <p:nvGrpSpPr>
          <p:cNvPr id="47" name="Group 46"/>
          <p:cNvGrpSpPr/>
          <p:nvPr/>
        </p:nvGrpSpPr>
        <p:grpSpPr>
          <a:xfrm>
            <a:off x="6377092" y="2455296"/>
            <a:ext cx="4302370" cy="369332"/>
            <a:chOff x="5521686" y="2978863"/>
            <a:chExt cx="4302370" cy="369332"/>
          </a:xfrm>
        </p:grpSpPr>
        <p:sp>
          <p:nvSpPr>
            <p:cNvPr id="48" name="TextBox 47"/>
            <p:cNvSpPr txBox="1"/>
            <p:nvPr/>
          </p:nvSpPr>
          <p:spPr>
            <a:xfrm>
              <a:off x="6792008" y="2978863"/>
              <a:ext cx="3032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gNMI + gNOI</a:t>
              </a:r>
              <a:r>
                <a:rPr lang="en-US" i="1" dirty="0"/>
                <a:t> </a:t>
              </a:r>
              <a:r>
                <a:rPr lang="en-US" i="1" dirty="0" smtClean="0"/>
                <a:t>+ </a:t>
              </a:r>
              <a:r>
                <a:rPr lang="en-US" i="1" dirty="0" err="1" smtClean="0"/>
                <a:t>FlowObjectives</a:t>
              </a:r>
              <a:endParaRPr lang="en-US" i="1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979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6886126" y="53296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6600990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6286357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5971729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5652172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5337539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5022911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xmlns="" id="{E78042BD-D787-894A-A629-26C57715E643}"/>
              </a:ext>
            </a:extLst>
          </p:cNvPr>
          <p:cNvSpPr/>
          <p:nvPr/>
        </p:nvSpPr>
        <p:spPr>
          <a:xfrm>
            <a:off x="5099296" y="1300013"/>
            <a:ext cx="2732945" cy="30932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P4Runtime Contract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xmlns="" id="{0943BDF8-0D84-6746-B265-AD2B8015B329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867" dirty="0" smtClean="0">
                <a:solidFill>
                  <a:prstClr val="white"/>
                </a:solidFill>
                <a:latin typeface="Calibri" panose="020F0502020204030204"/>
              </a:rPr>
              <a:t>ONOS</a:t>
            </a:r>
            <a:endParaRPr lang="en-US" sz="1867" dirty="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204" name="Straight Connector 203"/>
          <p:cNvCxnSpPr>
            <a:endCxn id="200" idx="0"/>
          </p:cNvCxnSpPr>
          <p:nvPr/>
        </p:nvCxnSpPr>
        <p:spPr>
          <a:xfrm flipH="1">
            <a:off x="9138139" y="4453468"/>
            <a:ext cx="573725" cy="37596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3918455" y="3384489"/>
            <a:ext cx="4968159" cy="197296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0" name="Oval 149"/>
          <p:cNvSpPr/>
          <p:nvPr/>
        </p:nvSpPr>
        <p:spPr>
          <a:xfrm>
            <a:off x="690881" y="1896534"/>
            <a:ext cx="3510241" cy="1922703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577449" y="3720392"/>
            <a:ext cx="378608" cy="378608"/>
          </a:xfrm>
          <a:prstGeom prst="rect">
            <a:avLst/>
          </a:prstGeom>
          <a:effectLst/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1501B37F-5396-6642-AF62-3ABFE1F79CC1}"/>
              </a:ext>
            </a:extLst>
          </p:cNvPr>
          <p:cNvSpPr/>
          <p:nvPr/>
        </p:nvSpPr>
        <p:spPr>
          <a:xfrm>
            <a:off x="5496182" y="3605574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9EAF277-21D5-F444-B81D-F6A75DD0B680}"/>
              </a:ext>
            </a:extLst>
          </p:cNvPr>
          <p:cNvSpPr/>
          <p:nvPr/>
        </p:nvSpPr>
        <p:spPr>
          <a:xfrm>
            <a:off x="5390266" y="3561849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581314" y="4554218"/>
            <a:ext cx="737702" cy="550697"/>
            <a:chOff x="4712143" y="3216854"/>
            <a:chExt cx="553276" cy="41302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34935" y="4726307"/>
            <a:ext cx="378608" cy="378608"/>
          </a:xfrm>
          <a:prstGeom prst="rect">
            <a:avLst/>
          </a:prstGeom>
          <a:effectLst/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1501B37F-5396-6642-AF62-3ABFE1F79CC1}"/>
              </a:ext>
            </a:extLst>
          </p:cNvPr>
          <p:cNvSpPr/>
          <p:nvPr/>
        </p:nvSpPr>
        <p:spPr>
          <a:xfrm>
            <a:off x="6153668" y="4611488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D9EAF277-21D5-F444-B81D-F6A75DD0B680}"/>
              </a:ext>
            </a:extLst>
          </p:cNvPr>
          <p:cNvSpPr/>
          <p:nvPr/>
        </p:nvSpPr>
        <p:spPr>
          <a:xfrm>
            <a:off x="6074844" y="4554217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4613295" y="4554218"/>
            <a:ext cx="737702" cy="550697"/>
            <a:chOff x="4712143" y="3216854"/>
            <a:chExt cx="553276" cy="413023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xmlns="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998361" y="3720392"/>
            <a:ext cx="378608" cy="378608"/>
          </a:xfrm>
          <a:prstGeom prst="rect">
            <a:avLst/>
          </a:prstGeom>
          <a:effectLst/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xmlns="" id="{1501B37F-5396-6642-AF62-3ABFE1F79CC1}"/>
              </a:ext>
            </a:extLst>
          </p:cNvPr>
          <p:cNvSpPr/>
          <p:nvPr/>
        </p:nvSpPr>
        <p:spPr>
          <a:xfrm>
            <a:off x="6917094" y="3605574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D9EAF277-21D5-F444-B81D-F6A75DD0B680}"/>
              </a:ext>
            </a:extLst>
          </p:cNvPr>
          <p:cNvSpPr/>
          <p:nvPr/>
        </p:nvSpPr>
        <p:spPr>
          <a:xfrm>
            <a:off x="6838271" y="3548303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cxnSp>
        <p:nvCxnSpPr>
          <p:cNvPr id="41" name="Straight Connector 40"/>
          <p:cNvCxnSpPr>
            <a:stCxn id="5" idx="2"/>
            <a:endCxn id="33" idx="0"/>
          </p:cNvCxnSpPr>
          <p:nvPr/>
        </p:nvCxnSpPr>
        <p:spPr>
          <a:xfrm flipH="1">
            <a:off x="4982145" y="4099000"/>
            <a:ext cx="7846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" idx="2"/>
            <a:endCxn id="18" idx="0"/>
          </p:cNvCxnSpPr>
          <p:nvPr/>
        </p:nvCxnSpPr>
        <p:spPr>
          <a:xfrm>
            <a:off x="5766754" y="4099000"/>
            <a:ext cx="676943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2"/>
            <a:endCxn id="13" idx="0"/>
          </p:cNvCxnSpPr>
          <p:nvPr/>
        </p:nvCxnSpPr>
        <p:spPr>
          <a:xfrm>
            <a:off x="5766754" y="4099000"/>
            <a:ext cx="21834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3" idx="0"/>
            <a:endCxn id="36" idx="2"/>
          </p:cNvCxnSpPr>
          <p:nvPr/>
        </p:nvCxnSpPr>
        <p:spPr>
          <a:xfrm flipV="1">
            <a:off x="4982145" y="4099000"/>
            <a:ext cx="2205521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3" idx="0"/>
            <a:endCxn id="36" idx="2"/>
          </p:cNvCxnSpPr>
          <p:nvPr/>
        </p:nvCxnSpPr>
        <p:spPr>
          <a:xfrm flipH="1" flipV="1">
            <a:off x="7187666" y="4099000"/>
            <a:ext cx="762497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8" idx="0"/>
            <a:endCxn id="36" idx="2"/>
          </p:cNvCxnSpPr>
          <p:nvPr/>
        </p:nvCxnSpPr>
        <p:spPr>
          <a:xfrm flipV="1">
            <a:off x="6443697" y="4099000"/>
            <a:ext cx="74396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xmlns="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4564803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66" name="Straight Connector 65"/>
          <p:cNvCxnSpPr>
            <a:stCxn id="65" idx="0"/>
            <a:endCxn id="31" idx="2"/>
          </p:cNvCxnSpPr>
          <p:nvPr/>
        </p:nvCxnSpPr>
        <p:spPr>
          <a:xfrm flipV="1">
            <a:off x="4962687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xmlns="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6026355" y="5414726"/>
            <a:ext cx="795768" cy="760401"/>
          </a:xfrm>
          <a:prstGeom prst="rect">
            <a:avLst/>
          </a:prstGeom>
          <a:effectLst/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xmlns="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528547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75" name="Straight Connector 74"/>
          <p:cNvCxnSpPr>
            <a:stCxn id="73" idx="0"/>
            <a:endCxn id="16" idx="2"/>
          </p:cNvCxnSpPr>
          <p:nvPr/>
        </p:nvCxnSpPr>
        <p:spPr>
          <a:xfrm flipV="1">
            <a:off x="6424239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74" idx="0"/>
            <a:endCxn id="11" idx="2"/>
          </p:cNvCxnSpPr>
          <p:nvPr/>
        </p:nvCxnSpPr>
        <p:spPr>
          <a:xfrm flipV="1">
            <a:off x="7926431" y="5104915"/>
            <a:ext cx="4275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1664935" y="2003984"/>
            <a:ext cx="737702" cy="550697"/>
            <a:chOff x="4712143" y="3216854"/>
            <a:chExt cx="553276" cy="413023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xmlns="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2956641" y="3276813"/>
            <a:ext cx="378608" cy="378608"/>
          </a:xfrm>
          <a:prstGeom prst="rect">
            <a:avLst/>
          </a:prstGeom>
          <a:effectLst/>
        </p:spPr>
      </p:pic>
      <p:sp>
        <p:nvSpPr>
          <p:cNvPr id="92" name="Rounded Rectangle 91">
            <a:extLst>
              <a:ext uri="{FF2B5EF4-FFF2-40B4-BE49-F238E27FC236}">
                <a16:creationId xmlns:a16="http://schemas.microsoft.com/office/drawing/2014/main" xmlns="" id="{1501B37F-5396-6642-AF62-3ABFE1F79CC1}"/>
              </a:ext>
            </a:extLst>
          </p:cNvPr>
          <p:cNvSpPr/>
          <p:nvPr/>
        </p:nvSpPr>
        <p:spPr>
          <a:xfrm>
            <a:off x="2875374" y="3161995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xmlns="" id="{D9EAF277-21D5-F444-B81D-F6A75DD0B680}"/>
              </a:ext>
            </a:extLst>
          </p:cNvPr>
          <p:cNvSpPr/>
          <p:nvPr/>
        </p:nvSpPr>
        <p:spPr>
          <a:xfrm>
            <a:off x="2796551" y="3104724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1375642" y="3104725"/>
            <a:ext cx="737702" cy="550697"/>
            <a:chOff x="4712143" y="3216854"/>
            <a:chExt cx="553276" cy="413023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97" name="Rounded Rectangle 96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grpSp>
        <p:nvGrpSpPr>
          <p:cNvPr id="99" name="Group 98"/>
          <p:cNvGrpSpPr/>
          <p:nvPr/>
        </p:nvGrpSpPr>
        <p:grpSpPr>
          <a:xfrm>
            <a:off x="2516887" y="2003984"/>
            <a:ext cx="737702" cy="550697"/>
            <a:chOff x="4712143" y="3216854"/>
            <a:chExt cx="553276" cy="413023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cxnSp>
        <p:nvCxnSpPr>
          <p:cNvPr id="104" name="Straight Connector 103"/>
          <p:cNvCxnSpPr>
            <a:stCxn id="82" idx="2"/>
            <a:endCxn id="92" idx="0"/>
          </p:cNvCxnSpPr>
          <p:nvPr/>
        </p:nvCxnSpPr>
        <p:spPr>
          <a:xfrm>
            <a:off x="2014327" y="2554680"/>
            <a:ext cx="115107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2" idx="2"/>
            <a:endCxn id="97" idx="0"/>
          </p:cNvCxnSpPr>
          <p:nvPr/>
        </p:nvCxnSpPr>
        <p:spPr>
          <a:xfrm flipH="1">
            <a:off x="1744491" y="2554680"/>
            <a:ext cx="26983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00" idx="2"/>
            <a:endCxn id="92" idx="0"/>
          </p:cNvCxnSpPr>
          <p:nvPr/>
        </p:nvCxnSpPr>
        <p:spPr>
          <a:xfrm>
            <a:off x="2866279" y="2554680"/>
            <a:ext cx="299124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7" idx="0"/>
            <a:endCxn id="100" idx="2"/>
          </p:cNvCxnSpPr>
          <p:nvPr/>
        </p:nvCxnSpPr>
        <p:spPr>
          <a:xfrm flipV="1">
            <a:off x="1744491" y="2554680"/>
            <a:ext cx="1121788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22" idx="0"/>
            <a:endCxn id="95" idx="2"/>
          </p:cNvCxnSpPr>
          <p:nvPr/>
        </p:nvCxnSpPr>
        <p:spPr>
          <a:xfrm flipV="1">
            <a:off x="17250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2" name="Oval 121"/>
          <p:cNvSpPr/>
          <p:nvPr/>
        </p:nvSpPr>
        <p:spPr>
          <a:xfrm>
            <a:off x="15929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Oval 123"/>
          <p:cNvSpPr/>
          <p:nvPr/>
        </p:nvSpPr>
        <p:spPr>
          <a:xfrm>
            <a:off x="12350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28" name="Straight Connector 127"/>
          <p:cNvCxnSpPr>
            <a:stCxn id="123" idx="0"/>
            <a:endCxn id="95" idx="2"/>
          </p:cNvCxnSpPr>
          <p:nvPr/>
        </p:nvCxnSpPr>
        <p:spPr>
          <a:xfrm flipH="1" flipV="1">
            <a:off x="17250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19508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1" name="Straight Connector 130"/>
          <p:cNvCxnSpPr>
            <a:stCxn id="95" idx="2"/>
            <a:endCxn id="124" idx="0"/>
          </p:cNvCxnSpPr>
          <p:nvPr/>
        </p:nvCxnSpPr>
        <p:spPr>
          <a:xfrm flipH="1">
            <a:off x="13671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1474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30153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0" name="Oval 139"/>
          <p:cNvSpPr/>
          <p:nvPr/>
        </p:nvSpPr>
        <p:spPr>
          <a:xfrm>
            <a:off x="26574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1" name="Straight Connector 140"/>
          <p:cNvCxnSpPr/>
          <p:nvPr/>
        </p:nvCxnSpPr>
        <p:spPr>
          <a:xfrm flipH="1" flipV="1">
            <a:off x="31474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33732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27895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00" idx="2"/>
            <a:endCxn id="36" idx="1"/>
          </p:cNvCxnSpPr>
          <p:nvPr/>
        </p:nvCxnSpPr>
        <p:spPr>
          <a:xfrm>
            <a:off x="2866279" y="2554680"/>
            <a:ext cx="413208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82" idx="2"/>
            <a:endCxn id="5" idx="1"/>
          </p:cNvCxnSpPr>
          <p:nvPr/>
        </p:nvCxnSpPr>
        <p:spPr>
          <a:xfrm>
            <a:off x="2014327" y="2554680"/>
            <a:ext cx="356312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4708275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cxnSp>
        <p:nvCxnSpPr>
          <p:cNvPr id="166" name="Straight Arrow Connector 165"/>
          <p:cNvCxnSpPr>
            <a:stCxn id="156" idx="2"/>
            <a:endCxn id="102" idx="3"/>
          </p:cNvCxnSpPr>
          <p:nvPr/>
        </p:nvCxnSpPr>
        <p:spPr>
          <a:xfrm flipH="1">
            <a:off x="3175768" y="1609337"/>
            <a:ext cx="3290001" cy="534097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stCxn id="156" idx="2"/>
            <a:endCxn id="92" idx="3"/>
          </p:cNvCxnSpPr>
          <p:nvPr/>
        </p:nvCxnSpPr>
        <p:spPr>
          <a:xfrm flipH="1">
            <a:off x="3455431" y="1609337"/>
            <a:ext cx="3010338" cy="1634837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156" idx="2"/>
            <a:endCxn id="8" idx="0"/>
          </p:cNvCxnSpPr>
          <p:nvPr/>
        </p:nvCxnSpPr>
        <p:spPr>
          <a:xfrm flipH="1">
            <a:off x="5759117" y="1609337"/>
            <a:ext cx="706652" cy="1952512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156" idx="2"/>
            <a:endCxn id="39" idx="0"/>
          </p:cNvCxnSpPr>
          <p:nvPr/>
        </p:nvCxnSpPr>
        <p:spPr>
          <a:xfrm>
            <a:off x="6465769" y="1609337"/>
            <a:ext cx="741353" cy="1938966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56" idx="2"/>
            <a:endCxn id="34" idx="0"/>
          </p:cNvCxnSpPr>
          <p:nvPr/>
        </p:nvCxnSpPr>
        <p:spPr>
          <a:xfrm flipH="1">
            <a:off x="4982146" y="1609337"/>
            <a:ext cx="1483623" cy="294488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156" idx="2"/>
            <a:endCxn id="14" idx="0"/>
          </p:cNvCxnSpPr>
          <p:nvPr/>
        </p:nvCxnSpPr>
        <p:spPr>
          <a:xfrm>
            <a:off x="6465769" y="1609337"/>
            <a:ext cx="1484396" cy="294488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56" idx="2"/>
            <a:endCxn id="18" idx="0"/>
          </p:cNvCxnSpPr>
          <p:nvPr/>
        </p:nvCxnSpPr>
        <p:spPr>
          <a:xfrm flipH="1">
            <a:off x="6443697" y="1609337"/>
            <a:ext cx="22072" cy="300215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56" idx="2"/>
            <a:endCxn id="97" idx="3"/>
          </p:cNvCxnSpPr>
          <p:nvPr/>
        </p:nvCxnSpPr>
        <p:spPr>
          <a:xfrm flipH="1">
            <a:off x="2034523" y="1609337"/>
            <a:ext cx="4431246" cy="1634838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Can 199"/>
          <p:cNvSpPr/>
          <p:nvPr/>
        </p:nvSpPr>
        <p:spPr>
          <a:xfrm>
            <a:off x="8927253" y="4753400"/>
            <a:ext cx="421771" cy="304123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1" name="Straight Connector 200"/>
          <p:cNvCxnSpPr>
            <a:stCxn id="200" idx="2"/>
            <a:endCxn id="11" idx="3"/>
          </p:cNvCxnSpPr>
          <p:nvPr/>
        </p:nvCxnSpPr>
        <p:spPr>
          <a:xfrm flipH="1">
            <a:off x="8120010" y="4905462"/>
            <a:ext cx="807244" cy="1014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8722137" y="5003829"/>
            <a:ext cx="1340239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Metro/Core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Router</a:t>
            </a:r>
          </a:p>
        </p:txBody>
      </p:sp>
      <p:sp>
        <p:nvSpPr>
          <p:cNvPr id="198" name="Cloud 197"/>
          <p:cNvSpPr/>
          <p:nvPr/>
        </p:nvSpPr>
        <p:spPr>
          <a:xfrm>
            <a:off x="9288647" y="3588038"/>
            <a:ext cx="1584960" cy="99362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6688833" y="4627609"/>
            <a:ext cx="882998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Central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829400" y="2338910"/>
            <a:ext cx="762773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Field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xmlns="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581084" y="4785678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xmlns="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50120" y="5124493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xmlns="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32170" y="5470677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3" name="TextBox 222"/>
          <p:cNvSpPr txBox="1"/>
          <p:nvPr/>
        </p:nvSpPr>
        <p:spPr>
          <a:xfrm>
            <a:off x="2372812" y="5566054"/>
            <a:ext cx="965072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Base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Stations</a:t>
            </a:r>
          </a:p>
        </p:txBody>
      </p:sp>
      <p:cxnSp>
        <p:nvCxnSpPr>
          <p:cNvPr id="224" name="Straight Connector 223"/>
          <p:cNvCxnSpPr>
            <a:endCxn id="31" idx="1"/>
          </p:cNvCxnSpPr>
          <p:nvPr/>
        </p:nvCxnSpPr>
        <p:spPr>
          <a:xfrm>
            <a:off x="2866279" y="4915611"/>
            <a:ext cx="19071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endCxn id="31" idx="1"/>
          </p:cNvCxnSpPr>
          <p:nvPr/>
        </p:nvCxnSpPr>
        <p:spPr>
          <a:xfrm flipV="1">
            <a:off x="3230569" y="4915611"/>
            <a:ext cx="1542815" cy="36056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endCxn id="31" idx="1"/>
          </p:cNvCxnSpPr>
          <p:nvPr/>
        </p:nvCxnSpPr>
        <p:spPr>
          <a:xfrm flipV="1">
            <a:off x="3770764" y="4915611"/>
            <a:ext cx="1002619" cy="7046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80049E9-5718-1A45-B4C6-1851E1ACD413}" vid="{AB6B7CC7-91B7-4C44-A7EB-5D51C610F1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Book</Template>
  <TotalTime>70877</TotalTime>
  <Words>1321</Words>
  <Application>Microsoft Macintosh PowerPoint</Application>
  <PresentationFormat>Widescreen</PresentationFormat>
  <Paragraphs>883</Paragraphs>
  <Slides>42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2" baseType="lpstr">
      <vt:lpstr>Calibri</vt:lpstr>
      <vt:lpstr>Calibri Light</vt:lpstr>
      <vt:lpstr>Consolas</vt:lpstr>
      <vt:lpstr>Gotham Book</vt:lpstr>
      <vt:lpstr>Mangal</vt:lpstr>
      <vt:lpstr>ＭＳ Ｐゴシック</vt:lpstr>
      <vt:lpstr>Symbol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230</cp:revision>
  <dcterms:created xsi:type="dcterms:W3CDTF">2019-12-10T16:47:01Z</dcterms:created>
  <dcterms:modified xsi:type="dcterms:W3CDTF">2020-10-19T23:10:40Z</dcterms:modified>
</cp:coreProperties>
</file>